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0" r:id="rId4"/>
    <p:sldId id="259" r:id="rId5"/>
    <p:sldId id="258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875" autoAdjust="0"/>
  </p:normalViewPr>
  <p:slideViewPr>
    <p:cSldViewPr snapToGrid="0">
      <p:cViewPr varScale="1">
        <p:scale>
          <a:sx n="68" d="100"/>
          <a:sy n="68" d="100"/>
        </p:scale>
        <p:origin x="5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56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27C42-564D-42CB-A80B-8494CFDE69C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1501F70-EAB7-49D8-BF52-37B49923586E}">
      <dgm:prSet phldrT="[Text]"/>
      <dgm:spPr/>
      <dgm:t>
        <a:bodyPr/>
        <a:lstStyle/>
        <a:p>
          <a:r>
            <a:rPr lang="en-US" b="1" dirty="0"/>
            <a:t>PROPOSAL PA (BAB 1-3)</a:t>
          </a:r>
        </a:p>
      </dgm:t>
    </dgm:pt>
    <dgm:pt modelId="{21829B5C-558F-4E07-9C47-132BB6E3AEF4}" type="parTrans" cxnId="{AFA46623-464E-40A1-B483-F21B651FD131}">
      <dgm:prSet/>
      <dgm:spPr/>
      <dgm:t>
        <a:bodyPr/>
        <a:lstStyle/>
        <a:p>
          <a:endParaRPr lang="en-US"/>
        </a:p>
      </dgm:t>
    </dgm:pt>
    <dgm:pt modelId="{D78B53BF-DF9C-4D1B-9158-21947353295C}" type="sibTrans" cxnId="{AFA46623-464E-40A1-B483-F21B651FD131}">
      <dgm:prSet/>
      <dgm:spPr/>
      <dgm:t>
        <a:bodyPr/>
        <a:lstStyle/>
        <a:p>
          <a:endParaRPr lang="en-US"/>
        </a:p>
      </dgm:t>
    </dgm:pt>
    <dgm:pt modelId="{F8C44379-CE2F-46D6-986E-1CE78CC07E6D}">
      <dgm:prSet phldrT="[Text]"/>
      <dgm:spPr/>
      <dgm:t>
        <a:bodyPr/>
        <a:lstStyle/>
        <a:p>
          <a:r>
            <a:rPr lang="en-US" b="1" dirty="0"/>
            <a:t>IMPLEMENTASI DAN PENGUJIAN (BAB 4 DAN 5)</a:t>
          </a:r>
        </a:p>
      </dgm:t>
    </dgm:pt>
    <dgm:pt modelId="{73F139BF-8416-4AA2-BC77-1C9DA390D274}" type="parTrans" cxnId="{F808E382-8510-44C2-88DF-38C01F1F622E}">
      <dgm:prSet/>
      <dgm:spPr/>
      <dgm:t>
        <a:bodyPr/>
        <a:lstStyle/>
        <a:p>
          <a:endParaRPr lang="en-US"/>
        </a:p>
      </dgm:t>
    </dgm:pt>
    <dgm:pt modelId="{AA08C054-1AAA-4FAC-ABA0-46C3E7DCB4D7}" type="sibTrans" cxnId="{F808E382-8510-44C2-88DF-38C01F1F622E}">
      <dgm:prSet/>
      <dgm:spPr/>
      <dgm:t>
        <a:bodyPr/>
        <a:lstStyle/>
        <a:p>
          <a:endParaRPr lang="en-US"/>
        </a:p>
      </dgm:t>
    </dgm:pt>
    <dgm:pt modelId="{EFC7C8CA-C7FC-4080-B9DB-2B80A3BADDC6}">
      <dgm:prSet phldrT="[Text]"/>
      <dgm:spPr/>
      <dgm:t>
        <a:bodyPr/>
        <a:lstStyle/>
        <a:p>
          <a:r>
            <a:rPr lang="en-US" b="1" dirty="0"/>
            <a:t>SIDANG</a:t>
          </a:r>
        </a:p>
      </dgm:t>
    </dgm:pt>
    <dgm:pt modelId="{8B709222-A19C-4A9C-B5DC-90E9B049F7AE}" type="parTrans" cxnId="{C8822ACE-C402-4A9E-B5B3-A1D59A9CFAE8}">
      <dgm:prSet/>
      <dgm:spPr/>
      <dgm:t>
        <a:bodyPr/>
        <a:lstStyle/>
        <a:p>
          <a:endParaRPr lang="en-US"/>
        </a:p>
      </dgm:t>
    </dgm:pt>
    <dgm:pt modelId="{E1582896-52B9-44BC-B3F0-C9D18768AD81}" type="sibTrans" cxnId="{C8822ACE-C402-4A9E-B5B3-A1D59A9CFAE8}">
      <dgm:prSet/>
      <dgm:spPr/>
      <dgm:t>
        <a:bodyPr/>
        <a:lstStyle/>
        <a:p>
          <a:endParaRPr lang="en-US"/>
        </a:p>
      </dgm:t>
    </dgm:pt>
    <dgm:pt modelId="{F21D12F9-156C-4B74-8813-9A8D88E9020C}" type="pres">
      <dgm:prSet presAssocID="{43827C42-564D-42CB-A80B-8494CFDE69CA}" presName="CompostProcess" presStyleCnt="0">
        <dgm:presLayoutVars>
          <dgm:dir/>
          <dgm:resizeHandles val="exact"/>
        </dgm:presLayoutVars>
      </dgm:prSet>
      <dgm:spPr/>
    </dgm:pt>
    <dgm:pt modelId="{DBCD61A7-1684-4745-8DE4-8B9C0FB4525F}" type="pres">
      <dgm:prSet presAssocID="{43827C42-564D-42CB-A80B-8494CFDE69CA}" presName="arrow" presStyleLbl="bgShp" presStyleIdx="0" presStyleCnt="1"/>
      <dgm:spPr/>
    </dgm:pt>
    <dgm:pt modelId="{0519ED05-D62C-4933-A15E-F9EE8FBD2D6B}" type="pres">
      <dgm:prSet presAssocID="{43827C42-564D-42CB-A80B-8494CFDE69CA}" presName="linearProcess" presStyleCnt="0"/>
      <dgm:spPr/>
    </dgm:pt>
    <dgm:pt modelId="{716AC111-713B-4255-90E8-AEE6ECF98A59}" type="pres">
      <dgm:prSet presAssocID="{11501F70-EAB7-49D8-BF52-37B49923586E}" presName="textNode" presStyleLbl="node1" presStyleIdx="0" presStyleCnt="3">
        <dgm:presLayoutVars>
          <dgm:bulletEnabled val="1"/>
        </dgm:presLayoutVars>
      </dgm:prSet>
      <dgm:spPr/>
    </dgm:pt>
    <dgm:pt modelId="{AF82435E-FB1D-4C50-A529-24628AF07560}" type="pres">
      <dgm:prSet presAssocID="{D78B53BF-DF9C-4D1B-9158-21947353295C}" presName="sibTrans" presStyleCnt="0"/>
      <dgm:spPr/>
    </dgm:pt>
    <dgm:pt modelId="{43C9615C-FBF0-4BE4-B678-999E071BF2FA}" type="pres">
      <dgm:prSet presAssocID="{F8C44379-CE2F-46D6-986E-1CE78CC07E6D}" presName="textNode" presStyleLbl="node1" presStyleIdx="1" presStyleCnt="3">
        <dgm:presLayoutVars>
          <dgm:bulletEnabled val="1"/>
        </dgm:presLayoutVars>
      </dgm:prSet>
      <dgm:spPr/>
    </dgm:pt>
    <dgm:pt modelId="{8B4CE054-59E0-423A-BF1E-11EFEEFC0DCE}" type="pres">
      <dgm:prSet presAssocID="{AA08C054-1AAA-4FAC-ABA0-46C3E7DCB4D7}" presName="sibTrans" presStyleCnt="0"/>
      <dgm:spPr/>
    </dgm:pt>
    <dgm:pt modelId="{B48D9D6E-DACE-4FDC-A809-768E2600580E}" type="pres">
      <dgm:prSet presAssocID="{EFC7C8CA-C7FC-4080-B9DB-2B80A3BADDC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D90E394-4020-4C67-B261-F965F76420BF}" type="presOf" srcId="{EFC7C8CA-C7FC-4080-B9DB-2B80A3BADDC6}" destId="{B48D9D6E-DACE-4FDC-A809-768E2600580E}" srcOrd="0" destOrd="0" presId="urn:microsoft.com/office/officeart/2005/8/layout/hProcess9"/>
    <dgm:cxn modelId="{F808E382-8510-44C2-88DF-38C01F1F622E}" srcId="{43827C42-564D-42CB-A80B-8494CFDE69CA}" destId="{F8C44379-CE2F-46D6-986E-1CE78CC07E6D}" srcOrd="1" destOrd="0" parTransId="{73F139BF-8416-4AA2-BC77-1C9DA390D274}" sibTransId="{AA08C054-1AAA-4FAC-ABA0-46C3E7DCB4D7}"/>
    <dgm:cxn modelId="{87512A34-07CF-490D-B96C-A6363D29E2C5}" type="presOf" srcId="{43827C42-564D-42CB-A80B-8494CFDE69CA}" destId="{F21D12F9-156C-4B74-8813-9A8D88E9020C}" srcOrd="0" destOrd="0" presId="urn:microsoft.com/office/officeart/2005/8/layout/hProcess9"/>
    <dgm:cxn modelId="{AFA46623-464E-40A1-B483-F21B651FD131}" srcId="{43827C42-564D-42CB-A80B-8494CFDE69CA}" destId="{11501F70-EAB7-49D8-BF52-37B49923586E}" srcOrd="0" destOrd="0" parTransId="{21829B5C-558F-4E07-9C47-132BB6E3AEF4}" sibTransId="{D78B53BF-DF9C-4D1B-9158-21947353295C}"/>
    <dgm:cxn modelId="{7A2AD868-7D5A-4429-AFE8-75A7B000455E}" type="presOf" srcId="{F8C44379-CE2F-46D6-986E-1CE78CC07E6D}" destId="{43C9615C-FBF0-4BE4-B678-999E071BF2FA}" srcOrd="0" destOrd="0" presId="urn:microsoft.com/office/officeart/2005/8/layout/hProcess9"/>
    <dgm:cxn modelId="{4C7B31A9-75C8-4AA0-B757-6659A37FD830}" type="presOf" srcId="{11501F70-EAB7-49D8-BF52-37B49923586E}" destId="{716AC111-713B-4255-90E8-AEE6ECF98A59}" srcOrd="0" destOrd="0" presId="urn:microsoft.com/office/officeart/2005/8/layout/hProcess9"/>
    <dgm:cxn modelId="{C8822ACE-C402-4A9E-B5B3-A1D59A9CFAE8}" srcId="{43827C42-564D-42CB-A80B-8494CFDE69CA}" destId="{EFC7C8CA-C7FC-4080-B9DB-2B80A3BADDC6}" srcOrd="2" destOrd="0" parTransId="{8B709222-A19C-4A9C-B5DC-90E9B049F7AE}" sibTransId="{E1582896-52B9-44BC-B3F0-C9D18768AD81}"/>
    <dgm:cxn modelId="{29A6D53F-60F2-41D5-BC2C-6A35165BA0C0}" type="presParOf" srcId="{F21D12F9-156C-4B74-8813-9A8D88E9020C}" destId="{DBCD61A7-1684-4745-8DE4-8B9C0FB4525F}" srcOrd="0" destOrd="0" presId="urn:microsoft.com/office/officeart/2005/8/layout/hProcess9"/>
    <dgm:cxn modelId="{B224D74C-5F2E-4DAF-B35C-73E10E19A9B0}" type="presParOf" srcId="{F21D12F9-156C-4B74-8813-9A8D88E9020C}" destId="{0519ED05-D62C-4933-A15E-F9EE8FBD2D6B}" srcOrd="1" destOrd="0" presId="urn:microsoft.com/office/officeart/2005/8/layout/hProcess9"/>
    <dgm:cxn modelId="{86F37B96-C9D0-4BE4-A167-0311EB53B62F}" type="presParOf" srcId="{0519ED05-D62C-4933-A15E-F9EE8FBD2D6B}" destId="{716AC111-713B-4255-90E8-AEE6ECF98A59}" srcOrd="0" destOrd="0" presId="urn:microsoft.com/office/officeart/2005/8/layout/hProcess9"/>
    <dgm:cxn modelId="{9E7554A5-3CC1-4F33-B8C5-F6F81314BE9A}" type="presParOf" srcId="{0519ED05-D62C-4933-A15E-F9EE8FBD2D6B}" destId="{AF82435E-FB1D-4C50-A529-24628AF07560}" srcOrd="1" destOrd="0" presId="urn:microsoft.com/office/officeart/2005/8/layout/hProcess9"/>
    <dgm:cxn modelId="{AB9AFAB5-6E97-4E36-9AD0-B1FF7797A026}" type="presParOf" srcId="{0519ED05-D62C-4933-A15E-F9EE8FBD2D6B}" destId="{43C9615C-FBF0-4BE4-B678-999E071BF2FA}" srcOrd="2" destOrd="0" presId="urn:microsoft.com/office/officeart/2005/8/layout/hProcess9"/>
    <dgm:cxn modelId="{F49FEB13-2FD9-4475-8E2C-90BFE9E01D7B}" type="presParOf" srcId="{0519ED05-D62C-4933-A15E-F9EE8FBD2D6B}" destId="{8B4CE054-59E0-423A-BF1E-11EFEEFC0DCE}" srcOrd="3" destOrd="0" presId="urn:microsoft.com/office/officeart/2005/8/layout/hProcess9"/>
    <dgm:cxn modelId="{85E4EC28-1DEB-46F5-BEEB-B218DB02A206}" type="presParOf" srcId="{0519ED05-D62C-4933-A15E-F9EE8FBD2D6B}" destId="{B48D9D6E-DACE-4FDC-A809-768E2600580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D61A7-1684-4745-8DE4-8B9C0FB4525F}">
      <dsp:nvSpPr>
        <dsp:cNvPr id="0" name=""/>
        <dsp:cNvSpPr/>
      </dsp:nvSpPr>
      <dsp:spPr>
        <a:xfrm>
          <a:off x="503057" y="0"/>
          <a:ext cx="5701321" cy="30948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AC111-713B-4255-90E8-AEE6ECF98A59}">
      <dsp:nvSpPr>
        <dsp:cNvPr id="0" name=""/>
        <dsp:cNvSpPr/>
      </dsp:nvSpPr>
      <dsp:spPr>
        <a:xfrm>
          <a:off x="7205" y="928452"/>
          <a:ext cx="2158956" cy="1237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PROPOSAL PA (BAB 1-3)</a:t>
          </a:r>
        </a:p>
      </dsp:txBody>
      <dsp:txXfrm>
        <a:off x="67636" y="988883"/>
        <a:ext cx="2038094" cy="1117074"/>
      </dsp:txXfrm>
    </dsp:sp>
    <dsp:sp modelId="{43C9615C-FBF0-4BE4-B678-999E071BF2FA}">
      <dsp:nvSpPr>
        <dsp:cNvPr id="0" name=""/>
        <dsp:cNvSpPr/>
      </dsp:nvSpPr>
      <dsp:spPr>
        <a:xfrm>
          <a:off x="2274240" y="928452"/>
          <a:ext cx="2158956" cy="1237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IMPLEMENTASI DAN PENGUJIAN (BAB 4 DAN 5)</a:t>
          </a:r>
        </a:p>
      </dsp:txBody>
      <dsp:txXfrm>
        <a:off x="2334671" y="988883"/>
        <a:ext cx="2038094" cy="1117074"/>
      </dsp:txXfrm>
    </dsp:sp>
    <dsp:sp modelId="{B48D9D6E-DACE-4FDC-A809-768E2600580E}">
      <dsp:nvSpPr>
        <dsp:cNvPr id="0" name=""/>
        <dsp:cNvSpPr/>
      </dsp:nvSpPr>
      <dsp:spPr>
        <a:xfrm>
          <a:off x="4541275" y="928452"/>
          <a:ext cx="2158956" cy="1237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SIDANG</a:t>
          </a:r>
        </a:p>
      </dsp:txBody>
      <dsp:txXfrm>
        <a:off x="4601706" y="988883"/>
        <a:ext cx="2038094" cy="1117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B9E8B-D125-4B33-B2F7-E978C59564F1}" type="datetimeFigureOut">
              <a:rPr lang="en-ID" smtClean="0"/>
              <a:t>22/11/2016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56705-55B4-4A3C-9017-3954A2BB8F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0356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B5B96-94E0-46C0-B09C-5F55263F44D8}" type="datetimeFigureOut">
              <a:rPr lang="en-ID" smtClean="0"/>
              <a:t>22/11/2016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0183C-C15B-4228-A6F6-93D1CDBEC2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972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ambil</a:t>
            </a:r>
            <a:r>
              <a:rPr lang="en-ID" dirty="0"/>
              <a:t> PA di </a:t>
            </a:r>
            <a:r>
              <a:rPr lang="en-ID" dirty="0" err="1"/>
              <a:t>genap</a:t>
            </a:r>
            <a:r>
              <a:rPr lang="en-ID" dirty="0"/>
              <a:t> </a:t>
            </a:r>
            <a:r>
              <a:rPr lang="en-ID" dirty="0" err="1"/>
              <a:t>selesai</a:t>
            </a:r>
            <a:r>
              <a:rPr lang="en-ID" baseline="0" dirty="0"/>
              <a:t> di </a:t>
            </a:r>
            <a:r>
              <a:rPr lang="en-ID" baseline="0" dirty="0" err="1"/>
              <a:t>ganjil</a:t>
            </a:r>
            <a:r>
              <a:rPr lang="en-ID" baseline="0" dirty="0"/>
              <a:t>  </a:t>
            </a:r>
            <a:r>
              <a:rPr lang="en-ID" baseline="0" dirty="0" err="1"/>
              <a:t>akan</a:t>
            </a:r>
            <a:r>
              <a:rPr lang="en-ID" baseline="0" dirty="0"/>
              <a:t> </a:t>
            </a:r>
            <a:r>
              <a:rPr lang="en-ID" baseline="0" dirty="0" err="1"/>
              <a:t>ada</a:t>
            </a:r>
            <a:r>
              <a:rPr lang="en-ID" baseline="0" dirty="0"/>
              <a:t> </a:t>
            </a:r>
            <a:r>
              <a:rPr lang="en-ID" baseline="0" dirty="0" err="1"/>
              <a:t>kemungkinan</a:t>
            </a:r>
            <a:r>
              <a:rPr lang="en-ID" baseline="0" dirty="0"/>
              <a:t> </a:t>
            </a:r>
            <a:r>
              <a:rPr lang="en-ID" baseline="0" dirty="0" err="1"/>
              <a:t>penyesuaian</a:t>
            </a:r>
            <a:r>
              <a:rPr lang="en-ID" baseline="0" dirty="0"/>
              <a:t> </a:t>
            </a:r>
            <a:r>
              <a:rPr lang="en-ID" baseline="0" dirty="0" err="1"/>
              <a:t>nilai</a:t>
            </a:r>
            <a:endParaRPr lang="en-ID" baseline="0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0183C-C15B-4228-A6F6-93D1CDBEC2FA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988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6843" y="0"/>
            <a:ext cx="12198843" cy="2059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/>
          <p:cNvSpPr/>
          <p:nvPr userDrawn="1"/>
        </p:nvSpPr>
        <p:spPr>
          <a:xfrm>
            <a:off x="-6843" y="3887813"/>
            <a:ext cx="12195668" cy="2970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195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01931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6764DA5-CD3D-4590-A511-FCD3BC7A793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762512" y="0"/>
            <a:ext cx="4294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594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3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6843" y="2059012"/>
            <a:ext cx="12195668" cy="18262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0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5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7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9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8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1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3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822028"/>
            <a:ext cx="12189435" cy="50359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89435" cy="1761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1292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lur%20PA%20baru1.pd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ime%20Line%20PA.docx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06" t="-389" r="24613" b="389"/>
          <a:stretch/>
        </p:blipFill>
        <p:spPr>
          <a:xfrm>
            <a:off x="0" y="-116448"/>
            <a:ext cx="12446000" cy="6974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7332" y="20064"/>
            <a:ext cx="11471565" cy="173934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SOSIALISASI PA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PRODI  TK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4549" y="1504256"/>
            <a:ext cx="9144000" cy="1309255"/>
          </a:xfrm>
        </p:spPr>
        <p:txBody>
          <a:bodyPr>
            <a:normAutofit/>
          </a:bodyPr>
          <a:lstStyle/>
          <a:p>
            <a:r>
              <a:rPr lang="en-US" sz="1800" b="1" dirty="0"/>
              <a:t>22 NOVEMBER 2014</a:t>
            </a:r>
          </a:p>
        </p:txBody>
      </p:sp>
      <p:pic>
        <p:nvPicPr>
          <p:cNvPr id="4" name="Picture 3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148" y="4799968"/>
            <a:ext cx="1767184" cy="17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-67630"/>
            <a:ext cx="9093201" cy="49557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54" y="1117600"/>
            <a:ext cx="9911545" cy="535536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Daftarkan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topik</a:t>
            </a:r>
            <a:r>
              <a:rPr lang="en-US" sz="3200" dirty="0">
                <a:solidFill>
                  <a:schemeClr val="bg1"/>
                </a:solidFill>
              </a:rPr>
              <a:t> PA </a:t>
            </a:r>
            <a:r>
              <a:rPr lang="en-US" sz="3200" dirty="0" err="1">
                <a:solidFill>
                  <a:schemeClr val="bg1"/>
                </a:solidFill>
              </a:rPr>
              <a:t>anda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melalui</a:t>
            </a:r>
            <a:r>
              <a:rPr lang="en-US" sz="3200" dirty="0">
                <a:solidFill>
                  <a:schemeClr val="bg1"/>
                </a:solidFill>
              </a:rPr>
              <a:t> link Google Doc yang </a:t>
            </a:r>
            <a:r>
              <a:rPr lang="en-US" sz="3200" dirty="0" err="1">
                <a:solidFill>
                  <a:schemeClr val="bg1"/>
                </a:solidFill>
              </a:rPr>
              <a:t>ada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pada</a:t>
            </a:r>
            <a:r>
              <a:rPr lang="en-US" sz="3200" dirty="0">
                <a:solidFill>
                  <a:schemeClr val="bg1"/>
                </a:solidFill>
              </a:rPr>
              <a:t> link DCE.telkomuniversity.ac.id 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Mahasiswa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mengajukan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topik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sendiri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sudah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memiliki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dosen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pembimbing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Menunggu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pengumuman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persetujuan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topik</a:t>
            </a:r>
            <a:r>
              <a:rPr lang="en-US" sz="3200" dirty="0">
                <a:solidFill>
                  <a:schemeClr val="bg1"/>
                </a:solidFill>
              </a:rPr>
              <a:t> PA </a:t>
            </a:r>
            <a:r>
              <a:rPr lang="en-US" sz="3200" dirty="0" err="1">
                <a:solidFill>
                  <a:schemeClr val="bg1"/>
                </a:solidFill>
              </a:rPr>
              <a:t>dari</a:t>
            </a:r>
            <a:r>
              <a:rPr lang="en-US" sz="3200" dirty="0">
                <a:solidFill>
                  <a:schemeClr val="bg1"/>
                </a:solidFill>
              </a:rPr>
              <a:t> TIM PA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155" y="5718583"/>
            <a:ext cx="9784080" cy="150876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Pendaftaran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topik</a:t>
            </a:r>
            <a:r>
              <a:rPr lang="en-US" sz="4800" b="1" dirty="0">
                <a:solidFill>
                  <a:schemeClr val="bg1"/>
                </a:solidFill>
              </a:rPr>
              <a:t> pa</a:t>
            </a:r>
          </a:p>
        </p:txBody>
      </p:sp>
    </p:spTree>
    <p:extLst>
      <p:ext uri="{BB962C8B-B14F-4D97-AF65-F5344CB8AC3E}">
        <p14:creationId xmlns:p14="http://schemas.microsoft.com/office/powerpoint/2010/main" val="102886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pa: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16" r="1258" b="6643"/>
          <a:stretch/>
        </p:blipFill>
        <p:spPr>
          <a:xfrm>
            <a:off x="0" y="0"/>
            <a:ext cx="12695722" cy="6858000"/>
          </a:xfrm>
        </p:spPr>
      </p:pic>
    </p:spTree>
    <p:extLst>
      <p:ext uri="{BB962C8B-B14F-4D97-AF65-F5344CB8AC3E}">
        <p14:creationId xmlns:p14="http://schemas.microsoft.com/office/powerpoint/2010/main" val="2238080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pa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37" r="2693" b="4487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9643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21" y="0"/>
            <a:ext cx="10058400" cy="1609344"/>
          </a:xfrm>
        </p:spPr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pa: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474" y="1480142"/>
            <a:ext cx="10058400" cy="4050792"/>
          </a:xfrm>
        </p:spPr>
        <p:txBody>
          <a:bodyPr/>
          <a:lstStyle/>
          <a:p>
            <a:r>
              <a:rPr lang="en-US" dirty="0"/>
              <a:t>. http://lak.tass.telkomuniversity.ac.id/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552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4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201"/>
          <a:stretch/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337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912"/>
          <a:stretch/>
        </p:blipFill>
        <p:spPr>
          <a:xfrm>
            <a:off x="0" y="1792936"/>
            <a:ext cx="12192000" cy="5065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536" y="2858704"/>
            <a:ext cx="9784080" cy="420624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600" b="1" dirty="0">
                <a:solidFill>
                  <a:schemeClr val="bg1"/>
                </a:solidFill>
              </a:rPr>
              <a:t>ALUR PROSEDUR PA</a:t>
            </a:r>
          </a:p>
          <a:p>
            <a:pPr>
              <a:buClrTx/>
            </a:pPr>
            <a:r>
              <a:rPr lang="en-US" sz="3600" b="1" dirty="0">
                <a:solidFill>
                  <a:schemeClr val="bg1"/>
                </a:solidFill>
              </a:rPr>
              <a:t>PENGUMUMAN</a:t>
            </a:r>
          </a:p>
          <a:p>
            <a:pPr>
              <a:buClrTx/>
            </a:pPr>
            <a:r>
              <a:rPr lang="en-US" sz="3600" b="1" dirty="0">
                <a:solidFill>
                  <a:schemeClr val="bg1"/>
                </a:solidFill>
              </a:rPr>
              <a:t>DISKUSI</a:t>
            </a:r>
          </a:p>
          <a:p>
            <a:pPr>
              <a:buClrTx/>
            </a:pPr>
            <a:r>
              <a:rPr lang="en-US" sz="3600" b="1" dirty="0">
                <a:solidFill>
                  <a:schemeClr val="bg1"/>
                </a:solidFill>
              </a:rPr>
              <a:t>SOSIALISASI TOPIK PA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1893" y="177800"/>
            <a:ext cx="9500107" cy="161513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7800"/>
            <a:ext cx="2691894" cy="16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23" r="21601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746782" y="2077112"/>
            <a:ext cx="1069635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>
                <a:ln/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linkClick r:id="rId3" action="ppaction://hlinkfile"/>
              </a:rPr>
              <a:t>ALUR PA</a:t>
            </a:r>
            <a:endParaRPr lang="en-US" sz="13800" b="1" dirty="0">
              <a:ln/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59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873" r="7879" b="22404"/>
          <a:stretch/>
        </p:blipFill>
        <p:spPr>
          <a:xfrm>
            <a:off x="-1" y="1792937"/>
            <a:ext cx="12192001" cy="506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OVERVIEW PROSES pa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478477"/>
              </p:ext>
            </p:extLst>
          </p:nvPr>
        </p:nvGraphicFramePr>
        <p:xfrm>
          <a:off x="405632" y="2492943"/>
          <a:ext cx="6707437" cy="309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864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TARGET LULUSAN PRODI TK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792936"/>
            <a:ext cx="12192000" cy="5065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2021536"/>
            <a:ext cx="3462526" cy="3422954"/>
          </a:xfrm>
          <a:prstGeom prst="rect">
            <a:avLst/>
          </a:prstGeom>
        </p:spPr>
      </p:pic>
      <p:sp>
        <p:nvSpPr>
          <p:cNvPr id="7" name="Line Callout 1 (Accent Bar) 6"/>
          <p:cNvSpPr/>
          <p:nvPr/>
        </p:nvSpPr>
        <p:spPr>
          <a:xfrm>
            <a:off x="6737684" y="1694046"/>
            <a:ext cx="3705727" cy="1424539"/>
          </a:xfrm>
          <a:prstGeom prst="accentCallout1">
            <a:avLst>
              <a:gd name="adj1" fmla="val 18750"/>
              <a:gd name="adj2" fmla="val -8333"/>
              <a:gd name="adj3" fmla="val 142905"/>
              <a:gd name="adj4" fmla="val -104568"/>
            </a:avLst>
          </a:prstGeom>
          <a:solidFill>
            <a:srgbClr val="00FF99">
              <a:alpha val="10000"/>
            </a:srgbClr>
          </a:solidFill>
          <a:ln w="57150">
            <a:headEnd type="stealth"/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3600" b="1" dirty="0"/>
              <a:t>60 % </a:t>
            </a:r>
          </a:p>
          <a:p>
            <a:pPr algn="ctr"/>
            <a:r>
              <a:rPr lang="en-ID" sz="3600" b="1" dirty="0"/>
              <a:t>TEPAT WAKTU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434" y="4662617"/>
            <a:ext cx="4028226" cy="21953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8364" y="3462288"/>
            <a:ext cx="5260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113 </a:t>
            </a:r>
            <a:r>
              <a:rPr lang="en-US" sz="2400" b="1" dirty="0" err="1">
                <a:solidFill>
                  <a:schemeClr val="bg1"/>
                </a:solidFill>
              </a:rPr>
              <a:t>Angkatan</a:t>
            </a:r>
            <a:r>
              <a:rPr lang="en-US" sz="2400" b="1" dirty="0">
                <a:solidFill>
                  <a:schemeClr val="bg1"/>
                </a:solidFill>
              </a:rPr>
              <a:t> 2014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di semester Genap2016/2017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70 Orang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05661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 r="4429" b="2264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04" y="1648528"/>
            <a:ext cx="11129221" cy="16093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Timeline </a:t>
            </a:r>
            <a:r>
              <a:rPr lang="en-US" b="1" dirty="0" err="1">
                <a:solidFill>
                  <a:schemeClr val="bg1"/>
                </a:solidFill>
              </a:rPr>
              <a:t>kegiatan</a:t>
            </a:r>
            <a:r>
              <a:rPr lang="en-US" b="1" dirty="0">
                <a:solidFill>
                  <a:schemeClr val="bg1"/>
                </a:solidFill>
              </a:rPr>
              <a:t> pa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chemeClr val="bg1"/>
                </a:solidFill>
              </a:rPr>
              <a:t>JANuari</a:t>
            </a:r>
            <a:r>
              <a:rPr lang="en-US" b="1" dirty="0">
                <a:solidFill>
                  <a:schemeClr val="bg1"/>
                </a:solidFill>
              </a:rPr>
              <a:t> – MEI 2017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005828"/>
              </p:ext>
            </p:extLst>
          </p:nvPr>
        </p:nvGraphicFramePr>
        <p:xfrm>
          <a:off x="1582374" y="3257872"/>
          <a:ext cx="9967051" cy="28782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80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Kegiatan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Pelaksanaan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637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Penyiapan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pengumpulan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Proposal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2-13 Jan</a:t>
                      </a:r>
                      <a:r>
                        <a:rPr lang="en-US" sz="2400" baseline="0" dirty="0"/>
                        <a:t> 2017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637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Pengumpulan</a:t>
                      </a:r>
                      <a:r>
                        <a:rPr lang="en-US" sz="2400" dirty="0"/>
                        <a:t> Proposal PA [</a:t>
                      </a:r>
                      <a:r>
                        <a:rPr lang="en-US" sz="2400" dirty="0" err="1"/>
                        <a:t>terakhir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 Jan</a:t>
                      </a:r>
                      <a:r>
                        <a:rPr lang="en-US" sz="2400" baseline="0" dirty="0"/>
                        <a:t> 2017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346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Review Proposal</a:t>
                      </a:r>
                      <a:r>
                        <a:rPr lang="en-US" sz="2400" baseline="0" dirty="0"/>
                        <a:t> PA </a:t>
                      </a:r>
                    </a:p>
                    <a:p>
                      <a:r>
                        <a:rPr lang="en-US" sz="2400" baseline="0" dirty="0"/>
                        <a:t>[</a:t>
                      </a:r>
                      <a:r>
                        <a:rPr lang="en-US" sz="2400" baseline="0" dirty="0" err="1"/>
                        <a:t>oleh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dosen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penguji</a:t>
                      </a:r>
                      <a:r>
                        <a:rPr lang="en-US" sz="2400" baseline="0" dirty="0"/>
                        <a:t>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23</a:t>
                      </a:r>
                      <a:r>
                        <a:rPr lang="en-US" sz="2400" baseline="0" dirty="0"/>
                        <a:t> jan</a:t>
                      </a:r>
                      <a:r>
                        <a:rPr lang="en-US" sz="2400" dirty="0"/>
                        <a:t>-03 Feb</a:t>
                      </a:r>
                      <a:r>
                        <a:rPr lang="en-US" sz="2400" baseline="0" dirty="0"/>
                        <a:t> 2017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61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 r="4429" b="2264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324" y="1338942"/>
            <a:ext cx="9784080" cy="1508760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Timeline </a:t>
            </a:r>
            <a:r>
              <a:rPr lang="en-US" b="1" dirty="0" err="1">
                <a:solidFill>
                  <a:schemeClr val="bg1"/>
                </a:solidFill>
              </a:rPr>
              <a:t>kegiatan</a:t>
            </a:r>
            <a:r>
              <a:rPr lang="en-US" b="1" dirty="0">
                <a:solidFill>
                  <a:schemeClr val="bg1"/>
                </a:solidFill>
              </a:rPr>
              <a:t> pa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chemeClr val="bg1"/>
                </a:solidFill>
              </a:rPr>
              <a:t>JANuari</a:t>
            </a:r>
            <a:r>
              <a:rPr lang="en-US" b="1" dirty="0">
                <a:solidFill>
                  <a:schemeClr val="bg1"/>
                </a:solidFill>
              </a:rPr>
              <a:t> – MEI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352" y="6341424"/>
            <a:ext cx="9097567" cy="617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*  = </a:t>
            </a:r>
            <a:r>
              <a:rPr lang="en-US" sz="1600" b="1" dirty="0" err="1">
                <a:solidFill>
                  <a:schemeClr val="bg1"/>
                </a:solidFill>
              </a:rPr>
              <a:t>Tanggal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pendaftaran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sidang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menyesuaikan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dengan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pengumuman</a:t>
            </a:r>
            <a:r>
              <a:rPr lang="en-US" sz="1600" b="1" dirty="0">
                <a:solidFill>
                  <a:schemeClr val="bg1"/>
                </a:solidFill>
              </a:rPr>
              <a:t> yang </a:t>
            </a:r>
            <a:r>
              <a:rPr lang="en-US" sz="1600" b="1" dirty="0" err="1">
                <a:solidFill>
                  <a:schemeClr val="bg1"/>
                </a:solidFill>
              </a:rPr>
              <a:t>ada</a:t>
            </a:r>
            <a:r>
              <a:rPr lang="en-US" sz="1600" b="1" dirty="0">
                <a:solidFill>
                  <a:schemeClr val="bg1"/>
                </a:solidFill>
              </a:rPr>
              <a:t> di </a:t>
            </a:r>
            <a:r>
              <a:rPr lang="en-US" sz="1600" b="1" dirty="0" err="1">
                <a:solidFill>
                  <a:schemeClr val="bg1"/>
                </a:solidFill>
              </a:rPr>
              <a:t>Layanan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Akademik</a:t>
            </a:r>
            <a:r>
              <a:rPr lang="en-US" sz="1600" b="1" dirty="0">
                <a:solidFill>
                  <a:schemeClr val="bg1"/>
                </a:solidFill>
              </a:rPr>
              <a:t> FIT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690660"/>
              </p:ext>
            </p:extLst>
          </p:nvPr>
        </p:nvGraphicFramePr>
        <p:xfrm>
          <a:off x="1212352" y="2948643"/>
          <a:ext cx="10703052" cy="3291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4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5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Kegiatan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Pelaksanaan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Pengumuman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Hasil</a:t>
                      </a:r>
                      <a:r>
                        <a:rPr lang="en-US" sz="2400" dirty="0"/>
                        <a:t> Review Proposal</a:t>
                      </a:r>
                      <a:r>
                        <a:rPr lang="en-US" sz="2400" baseline="0" dirty="0"/>
                        <a:t> PA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 Feb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Pengumpulan</a:t>
                      </a:r>
                      <a:r>
                        <a:rPr lang="en-US" sz="2400" baseline="0" dirty="0"/>
                        <a:t> Form </a:t>
                      </a:r>
                      <a:r>
                        <a:rPr lang="en-US" sz="2400" baseline="0" dirty="0" err="1"/>
                        <a:t>Jadwal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Pengerjaan</a:t>
                      </a:r>
                      <a:r>
                        <a:rPr lang="en-US" sz="2400" baseline="0" dirty="0"/>
                        <a:t> PA</a:t>
                      </a:r>
                      <a:endParaRPr lang="en-US" sz="24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/>
                        <a:t>Monitoring</a:t>
                      </a:r>
                      <a:r>
                        <a:rPr lang="en-US" sz="2400" baseline="0" dirty="0"/>
                        <a:t> 1: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dirty="0"/>
                        <a:t>Monitoring</a:t>
                      </a:r>
                      <a:r>
                        <a:rPr lang="en-US" sz="2400" baseline="0" dirty="0"/>
                        <a:t> 2: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400" baseline="0" dirty="0"/>
                        <a:t>Monitoring 3: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13 Feb 2017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20 </a:t>
                      </a:r>
                      <a:r>
                        <a:rPr lang="en-US" sz="2400" dirty="0" err="1"/>
                        <a:t>Maret</a:t>
                      </a:r>
                      <a:r>
                        <a:rPr lang="en-US" sz="2400" baseline="0" dirty="0"/>
                        <a:t> 2017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17 April</a:t>
                      </a:r>
                      <a:r>
                        <a:rPr lang="en-US" sz="2400" baseline="0" dirty="0"/>
                        <a:t>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Pengerjaan</a:t>
                      </a:r>
                      <a:r>
                        <a:rPr lang="en-US" sz="2400" dirty="0"/>
                        <a:t> PA [</a:t>
                      </a:r>
                      <a:r>
                        <a:rPr lang="en-US" sz="2400" baseline="0" dirty="0"/>
                        <a:t>Bab 4,5] &amp; </a:t>
                      </a:r>
                      <a:r>
                        <a:rPr lang="en-US" sz="2400" baseline="0" dirty="0" err="1"/>
                        <a:t>Pendaftaran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Sidang</a:t>
                      </a:r>
                      <a:r>
                        <a:rPr lang="en-US" sz="2400" baseline="0" dirty="0"/>
                        <a:t> PA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s.d</a:t>
                      </a:r>
                      <a:r>
                        <a:rPr lang="en-US" sz="2400" baseline="0" dirty="0"/>
                        <a:t> Mei 2017 *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41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6646" r="19082"/>
          <a:stretch/>
        </p:blipFill>
        <p:spPr>
          <a:xfrm>
            <a:off x="-155643" y="-3207"/>
            <a:ext cx="12347643" cy="6861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77" y="284176"/>
            <a:ext cx="9784080" cy="150876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</a:rPr>
              <a:t>FORM </a:t>
            </a:r>
            <a:r>
              <a:rPr lang="en-US" sz="3600" b="1" dirty="0" err="1">
                <a:solidFill>
                  <a:schemeClr val="bg1"/>
                </a:solidFill>
              </a:rPr>
              <a:t>Jadwal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pengerjaan</a:t>
            </a:r>
            <a:r>
              <a:rPr lang="en-US" sz="3600" b="1" dirty="0">
                <a:solidFill>
                  <a:schemeClr val="bg1"/>
                </a:solidFill>
              </a:rPr>
              <a:t> pa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chemeClr val="bg1"/>
                </a:solidFill>
                <a:hlinkClick r:id="rId3" action="ppaction://hlinkfile"/>
              </a:rPr>
              <a:t>Time Line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047" y="1792936"/>
            <a:ext cx="8833093" cy="4206240"/>
          </a:xfrm>
        </p:spPr>
        <p:txBody>
          <a:bodyPr>
            <a:normAutofit/>
          </a:bodyPr>
          <a:lstStyle/>
          <a:p>
            <a:pPr marL="742950" indent="-742950">
              <a:buClrTx/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Dibuat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dari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hasil</a:t>
            </a:r>
            <a:r>
              <a:rPr lang="en-US" sz="3600" b="1" dirty="0">
                <a:solidFill>
                  <a:schemeClr val="bg1"/>
                </a:solidFill>
              </a:rPr>
              <a:t> breakdown </a:t>
            </a:r>
            <a:r>
              <a:rPr lang="en-US" sz="3600" b="1" dirty="0" err="1">
                <a:solidFill>
                  <a:schemeClr val="bg1"/>
                </a:solidFill>
              </a:rPr>
              <a:t>tujuan</a:t>
            </a:r>
            <a:r>
              <a:rPr lang="en-US" sz="3600" b="1" dirty="0">
                <a:solidFill>
                  <a:schemeClr val="bg1"/>
                </a:solidFill>
              </a:rPr>
              <a:t> PA </a:t>
            </a:r>
          </a:p>
          <a:p>
            <a:pPr marL="742950" indent="-742950">
              <a:buClrTx/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Dibuat</a:t>
            </a:r>
            <a:r>
              <a:rPr lang="en-US" sz="3600" b="1" dirty="0">
                <a:solidFill>
                  <a:schemeClr val="bg1"/>
                </a:solidFill>
              </a:rPr>
              <a:t> se-</a:t>
            </a:r>
            <a:r>
              <a:rPr lang="en-US" sz="3600" b="1" dirty="0" err="1">
                <a:solidFill>
                  <a:schemeClr val="bg1"/>
                </a:solidFill>
              </a:rPr>
              <a:t>detil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mungkin</a:t>
            </a:r>
            <a:endParaRPr lang="en-US" sz="3600" b="1" dirty="0">
              <a:solidFill>
                <a:schemeClr val="bg1"/>
              </a:solidFill>
            </a:endParaRPr>
          </a:p>
          <a:p>
            <a:pPr marL="742950" indent="-742950">
              <a:buClrTx/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Mendapat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persetujuan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dosen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pembimbing</a:t>
            </a:r>
            <a:endParaRPr lang="en-US" sz="3600" b="1" dirty="0">
              <a:solidFill>
                <a:schemeClr val="bg1"/>
              </a:solidFill>
            </a:endParaRPr>
          </a:p>
          <a:p>
            <a:pPr marL="742950" indent="-742950">
              <a:buClrTx/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</a:rPr>
              <a:t>Nilai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kesesuaian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pengerjaan</a:t>
            </a:r>
            <a:r>
              <a:rPr lang="en-US" sz="3600" b="1" dirty="0">
                <a:solidFill>
                  <a:schemeClr val="bg1"/>
                </a:solidFill>
              </a:rPr>
              <a:t> PA </a:t>
            </a:r>
            <a:r>
              <a:rPr lang="en-US" sz="3600" b="1" dirty="0" err="1">
                <a:solidFill>
                  <a:schemeClr val="bg1"/>
                </a:solidFill>
              </a:rPr>
              <a:t>dengan</a:t>
            </a:r>
            <a:r>
              <a:rPr lang="en-US" sz="3600" b="1" dirty="0">
                <a:solidFill>
                  <a:schemeClr val="bg1"/>
                </a:solidFill>
              </a:rPr>
              <a:t> Timeline = 20%</a:t>
            </a:r>
          </a:p>
          <a:p>
            <a:pPr marL="274320" lvl="1" indent="0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6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-67630"/>
            <a:ext cx="9093201" cy="49557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788" y="5687948"/>
            <a:ext cx="9784080" cy="1508760"/>
          </a:xfrm>
        </p:spPr>
        <p:txBody>
          <a:bodyPr>
            <a:normAutofit/>
          </a:bodyPr>
          <a:lstStyle/>
          <a:p>
            <a:r>
              <a:rPr lang="en-US" sz="8800" b="1" cap="none" dirty="0">
                <a:solidFill>
                  <a:schemeClr val="bg1"/>
                </a:solidFill>
                <a:latin typeface="Kunstler Script" panose="030304020206070D0D06" pitchFamily="66" charset="0"/>
              </a:rPr>
              <a:t>Next to Do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2919" y="1307219"/>
            <a:ext cx="91667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Susun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Proposal PA (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bab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– 3),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kumpulkan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tanggal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Selalu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update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pengumuman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 di website Prodi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FB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Proyek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Akhir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pengumuman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Setelah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review proposal PA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dinyatakan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lulus,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PA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Igracias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Buat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Jadwal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Pengerjaan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 &gt;&gt;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diskusikan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pembimbing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Selesaikan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disiplin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penuh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ketekunan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Sidang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Mei  2017</a:t>
            </a: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98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298</TotalTime>
  <Words>314</Words>
  <Application>Microsoft Office PowerPoint</Application>
  <PresentationFormat>Widescreen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Corbel</vt:lpstr>
      <vt:lpstr>Kunstler Script</vt:lpstr>
      <vt:lpstr>Wingdings</vt:lpstr>
      <vt:lpstr>Banded</vt:lpstr>
      <vt:lpstr>SOSIALISASI PA  PRODI  TK 2016</vt:lpstr>
      <vt:lpstr>PowerPoint Presentation</vt:lpstr>
      <vt:lpstr>PowerPoint Presentation</vt:lpstr>
      <vt:lpstr>OVERVIEW PROSES pa</vt:lpstr>
      <vt:lpstr>TARGET LULUSAN PRODI TK</vt:lpstr>
      <vt:lpstr>Timeline kegiatan pa  JANuari – MEI 2017</vt:lpstr>
      <vt:lpstr>Timeline kegiatan pa  JANuari – MEI 2016</vt:lpstr>
      <vt:lpstr>FORM Jadwal pengerjaan pa  (Time Line)</vt:lpstr>
      <vt:lpstr>Next to Do</vt:lpstr>
      <vt:lpstr>Pendaftaran topik pa</vt:lpstr>
      <vt:lpstr>sumber informasi pa:</vt:lpstr>
      <vt:lpstr>Sumber informasi pa</vt:lpstr>
      <vt:lpstr>sumber informasi pa:</vt:lpstr>
      <vt:lpstr>diskusi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PA  PRODI  TK 2016</dc:title>
  <dc:creator>lenovo</dc:creator>
  <cp:lastModifiedBy>PERIYADI</cp:lastModifiedBy>
  <cp:revision>32</cp:revision>
  <dcterms:created xsi:type="dcterms:W3CDTF">2016-11-20T17:30:13Z</dcterms:created>
  <dcterms:modified xsi:type="dcterms:W3CDTF">2016-11-22T04:30:11Z</dcterms:modified>
</cp:coreProperties>
</file>