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582" r:id="rId2"/>
  </p:sldMasterIdLst>
  <p:notesMasterIdLst>
    <p:notesMasterId r:id="rId58"/>
  </p:notesMasterIdLst>
  <p:handoutMasterIdLst>
    <p:handoutMasterId r:id="rId59"/>
  </p:handoutMasterIdLst>
  <p:sldIdLst>
    <p:sldId id="831" r:id="rId3"/>
    <p:sldId id="541" r:id="rId4"/>
    <p:sldId id="828" r:id="rId5"/>
    <p:sldId id="829" r:id="rId6"/>
    <p:sldId id="781" r:id="rId7"/>
    <p:sldId id="735" r:id="rId8"/>
    <p:sldId id="782" r:id="rId9"/>
    <p:sldId id="783" r:id="rId10"/>
    <p:sldId id="784" r:id="rId11"/>
    <p:sldId id="785" r:id="rId12"/>
    <p:sldId id="786" r:id="rId13"/>
    <p:sldId id="787" r:id="rId14"/>
    <p:sldId id="710" r:id="rId15"/>
    <p:sldId id="788" r:id="rId16"/>
    <p:sldId id="789" r:id="rId17"/>
    <p:sldId id="792" r:id="rId18"/>
    <p:sldId id="793" r:id="rId19"/>
    <p:sldId id="794" r:id="rId20"/>
    <p:sldId id="795" r:id="rId21"/>
    <p:sldId id="797" r:id="rId22"/>
    <p:sldId id="798" r:id="rId23"/>
    <p:sldId id="821" r:id="rId24"/>
    <p:sldId id="796" r:id="rId25"/>
    <p:sldId id="799" r:id="rId26"/>
    <p:sldId id="800" r:id="rId27"/>
    <p:sldId id="801" r:id="rId28"/>
    <p:sldId id="791" r:id="rId29"/>
    <p:sldId id="802" r:id="rId30"/>
    <p:sldId id="803" r:id="rId31"/>
    <p:sldId id="804" r:id="rId32"/>
    <p:sldId id="790" r:id="rId33"/>
    <p:sldId id="805" r:id="rId34"/>
    <p:sldId id="806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815" r:id="rId44"/>
    <p:sldId id="816" r:id="rId45"/>
    <p:sldId id="817" r:id="rId46"/>
    <p:sldId id="818" r:id="rId47"/>
    <p:sldId id="819" r:id="rId48"/>
    <p:sldId id="820" r:id="rId49"/>
    <p:sldId id="822" r:id="rId50"/>
    <p:sldId id="823" r:id="rId51"/>
    <p:sldId id="824" r:id="rId52"/>
    <p:sldId id="825" r:id="rId53"/>
    <p:sldId id="826" r:id="rId54"/>
    <p:sldId id="827" r:id="rId55"/>
    <p:sldId id="830" r:id="rId56"/>
    <p:sldId id="681" r:id="rId5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6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329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9" Type="http://schemas.openxmlformats.org/officeDocument/2006/relationships/slide" Target="slides/slide44.xml"/><Relationship Id="rId3" Type="http://schemas.openxmlformats.org/officeDocument/2006/relationships/slide" Target="slides/slide7.xml"/><Relationship Id="rId21" Type="http://schemas.openxmlformats.org/officeDocument/2006/relationships/slide" Target="slides/slide26.xml"/><Relationship Id="rId34" Type="http://schemas.openxmlformats.org/officeDocument/2006/relationships/slide" Target="slides/slide39.xml"/><Relationship Id="rId42" Type="http://schemas.openxmlformats.org/officeDocument/2006/relationships/slide" Target="slides/slide47.xml"/><Relationship Id="rId47" Type="http://schemas.openxmlformats.org/officeDocument/2006/relationships/slide" Target="slides/slide52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30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46" Type="http://schemas.openxmlformats.org/officeDocument/2006/relationships/slide" Target="slides/slide5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29" Type="http://schemas.openxmlformats.org/officeDocument/2006/relationships/slide" Target="slides/slide34.xml"/><Relationship Id="rId41" Type="http://schemas.openxmlformats.org/officeDocument/2006/relationships/slide" Target="slides/slide4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9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0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36" Type="http://schemas.openxmlformats.org/officeDocument/2006/relationships/slide" Target="slides/slide41.xml"/><Relationship Id="rId10" Type="http://schemas.openxmlformats.org/officeDocument/2006/relationships/slide" Target="slides/slide14.xml"/><Relationship Id="rId19" Type="http://schemas.openxmlformats.org/officeDocument/2006/relationships/slide" Target="slides/slide24.xml"/><Relationship Id="rId31" Type="http://schemas.openxmlformats.org/officeDocument/2006/relationships/slide" Target="slides/slide36.xml"/><Relationship Id="rId44" Type="http://schemas.openxmlformats.org/officeDocument/2006/relationships/slide" Target="slides/slide49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7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35" Type="http://schemas.openxmlformats.org/officeDocument/2006/relationships/slide" Target="slides/slide40.xml"/><Relationship Id="rId43" Type="http://schemas.openxmlformats.org/officeDocument/2006/relationships/slide" Target="slides/slide48.xml"/><Relationship Id="rId48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0612C2EF-1362-4B75-A028-365C593DF7FB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414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1D167F2-76B4-4F2E-BA60-10CFE5C1C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446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85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0AB72-9DE6-469D-B780-5AE0380CA8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11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91964-5D69-411D-B5D4-25A7375462C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 Growing to Larger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11.1.3.1 Scaling a Small Network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5366F-583E-4702-9C51-02C02AFA134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11.1.3.2 Protocol Analysis of a Small Network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D2C48-67AF-4E13-AB1E-BE62FA6790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11.1.3.3 Evolving Protocol Requirements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3A58A-F902-4086-830D-3EB334204E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 Keeping the Network Safe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 Network Device Security Measures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11.2.1.1 Categories of Threats to Network Security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6F3A5-39F7-43D6-8061-64AB54A9A4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11.2.1.2 Physical Security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7BEE8-EF15-41EB-8C6C-71055AB2C88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11.2.1.3 Types of Security Vulnerabilities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53CC0-5430-4942-9A7E-7CF2FB87030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 Vulnerabilities and Network Attacks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11.2.2.1 Viruses, Worms and Trojan Horses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609B1-424C-48D8-85CC-670E5EEA4E4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11.2.2.2 Reconnaissance, Access and DoS Attacks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66419-B204-48C4-B106-0E65EFBCDF0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11.2.2.3 Access Attacks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11.2.2.4 DoS Attacks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A54C6-AD29-4004-8A95-2977E61C750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56053-B47C-4BF7-931D-4FAB2D114E3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 Devices in a small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 Small Network Topologies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743AA-3DAE-4B28-85C8-B2C2691787D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 Mitigating Network Attacks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11.2.3.1 Backup, Upgrade, Update, and Patch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4656F-8CF1-4265-A302-818262CB5FD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11.2.3.2 Authentication, Authorization, and Accounting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AA7A8-EE34-416C-8BD3-574EF68EBBF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11.2.3.3 Firewalls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2BB1B-861A-47CE-B156-182F165E1EA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11.2.3.4 Endpoint Security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2FDD-E1BA-476C-8CAD-846F12CCF79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11.2.4.1 Introduction to Securing Devices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F9135-A52A-49D2-B300-0E8015C1596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11.2.4.2 Passwords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DF056-7AC1-4ADF-A353-1FB277263B0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11.2.4.3 Basic Security Practices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51C32-FF41-4F95-B5B9-A471506B102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 Securing Devices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11.2.4.4 Enable SSH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2FC54-E3A9-472E-BDBF-933F9EBD07A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 Basic Network Performance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 Ping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11.3.1.1 Interpreting ICMP Messages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7AF0E-1EFE-4F39-AE52-9BA438C7858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11.3.1.2 Leveraging Extended Ping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4FB6C-4FAF-4FC8-8B7A-872DD416963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11.1.1.2 Device Selection for a Small Network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2BB92-F31E-4ACF-9C12-7ABA2161BD0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11.3.1. 3 Network Baseline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ABE2D-C435-471F-AE8D-E7393AE67E5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11.3.2 Tracert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11.3.2.1 Interpreting Tracert Messages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EC4CD-993B-4904-BAC8-CE5B531CCF1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 Show Commands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11.3.3.1 Common Show Commands Revisited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7A172-2B02-48C4-B4F6-1AB35B94AC5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11.3.3.2 Viewing Router Settings with the Show Version Command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E2251-1304-4FDD-9122-AEFCABB8C6F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11.3.3.3 Viewing Switch Settings with Show Version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36573-5515-4F0D-8195-3A341BC72C2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 Host and IOS Commands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11.3.3.1 ipconfig Command Options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C34D4-4E2D-4FB5-94C6-2F753713386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11.3.4.2 arp Command Options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65120-74D1-4A72-A47C-528F94A5713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11.3.4.3 Show cdp neighbors Command Options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0691B-56FB-4196-A13B-C68615868C9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11.3.4.4 Using the show ip interface brief Command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65466-3BC8-40DA-8C2D-FE1E90A59BC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 Managing IOS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 Router and Switch File Systems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11.4.1.1 Router File Systems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6302F-9FB2-4A06-A5F7-D33885E31F7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11.1.1.3 Addressing for a Small Network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CC60C-1333-4C2B-8A4F-B8170B475C9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11.4.1.2 Switch  File Systems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C4CAA-F674-4FBE-A1AA-8F3B5E1310C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 Backup and Restore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11.4.2.1 Backing up and Restore using Text Files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16F0-DD14-4BAE-B563-43C462C8C31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 Backup and Restore Configuration Files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11.4.2.2 Backing up and Restore using TFTP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1391-1ADE-4759-8C03-B3816951FB1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11.4.2.3 Using USB Interfaces on a Cisco Router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783EE-5880-4533-B092-DA0AC59974B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11.4.2.4 Backup and Restore Using USB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6C0CB-3179-4784-946A-7D9754D50BD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 Integrated Routing Services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 Integrated Router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11.5.1.1 Multi-function device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11.5.1.2 Types of Integrated Routers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EEDF4-EA7C-4442-8BF4-EC7D52B8514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11.5.1.3 Wireless Capability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C78B-448C-44F9-83B6-D3C733BD72E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11.5.1.4 Basic Security of Wireless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7A8CE-2D4A-4B6B-8C7F-1864B92A833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 Configuring the Integrated Router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11.5.2.1 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0BE7E-8177-4DE1-8F71-F2FF61B46CB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11.5.2.2 Enabling Wireless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49842-477F-4428-B8EA-280E9B0608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11.1.1.4 Redundancy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C1AA7-5B7C-4D79-A03B-715951BD554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11.5.2.3 Configure a Wireless Client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11.6 Summary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5C9C8-C526-4FFA-A1C8-355BB3E39B3D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88C39-4971-4815-AC20-85A1C743925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11.1.1.5 Design Considerations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3B73F-75E0-45BB-B951-CCCC7EEFD49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 Protocols in a Small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11.1.2.1 Common Applications in a Small Network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67098-D547-469E-9DFD-50E3F17C867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 .1.2.2 Common Protocols in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DBFFE-83E4-4025-8E37-9D82F9B0578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11.1.2.3 Real-Time Applications for a Small Network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8E456A3-BC59-407B-A5EE-CF1F1B96748E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5" y="6248400"/>
            <a:ext cx="2292465" cy="4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0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B56BC5A2-162F-4EED-AC66-7326ABEC6690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hdi@politekniktelkom.ac.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75" y="561991"/>
            <a:ext cx="721042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933474" y="1714520"/>
            <a:ext cx="3638499" cy="45005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CCNA Exploration v5.0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Network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Yahdi</a:t>
            </a:r>
            <a:r>
              <a:rPr lang="en-US" sz="2000" dirty="0" smtClean="0"/>
              <a:t> </a:t>
            </a:r>
            <a:r>
              <a:rPr lang="en-US" sz="2000" dirty="0" err="1" smtClean="0"/>
              <a:t>Siradj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3"/>
              </a:rPr>
              <a:t>yahdi@politekniktelkom.ac.id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@</a:t>
            </a:r>
            <a:r>
              <a:rPr lang="en-US" sz="2000" dirty="0" err="1" smtClean="0"/>
              <a:t>yahdiinformatik</a:t>
            </a:r>
            <a:r>
              <a:rPr lang="en-US" sz="20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TK 1073 –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/>
              <a:t>Semester </a:t>
            </a:r>
            <a:r>
              <a:rPr lang="en-US" sz="2000" dirty="0" err="1"/>
              <a:t>Ganjil</a:t>
            </a:r>
            <a:r>
              <a:rPr lang="en-US" sz="2000" dirty="0"/>
              <a:t> 2013 - 2014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grpSp>
        <p:nvGrpSpPr>
          <p:cNvPr id="8" name="Group 32"/>
          <p:cNvGrpSpPr/>
          <p:nvPr/>
        </p:nvGrpSpPr>
        <p:grpSpPr>
          <a:xfrm>
            <a:off x="857224" y="1643050"/>
            <a:ext cx="2357454" cy="1428760"/>
            <a:chOff x="1121545" y="1890484"/>
            <a:chExt cx="6522289" cy="3223372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121545" y="1890484"/>
              <a:ext cx="5929354" cy="32233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Cisco Academy</a:t>
              </a:r>
              <a:endParaRPr lang="en-US" dirty="0"/>
            </a:p>
          </p:txBody>
        </p:sp>
        <p:grpSp>
          <p:nvGrpSpPr>
            <p:cNvPr id="10" name="Group 29"/>
            <p:cNvGrpSpPr/>
            <p:nvPr/>
          </p:nvGrpSpPr>
          <p:grpSpPr>
            <a:xfrm>
              <a:off x="2000232" y="3191054"/>
              <a:ext cx="5643602" cy="1476000"/>
              <a:chOff x="1928794" y="4381892"/>
              <a:chExt cx="5643602" cy="1476000"/>
            </a:xfrm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742952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5"/>
              <p:cNvSpPr/>
              <p:nvPr/>
            </p:nvSpPr>
            <p:spPr>
              <a:xfrm>
                <a:off x="7140010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5049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0986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71474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4489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5537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65866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76354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6842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5113426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540293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5692450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5981962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34402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23914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928794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2218306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250781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2797331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0534" y="6336268"/>
            <a:ext cx="90515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dipergunakan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pengajaran</a:t>
            </a:r>
            <a:r>
              <a:rPr lang="en-US" sz="1600" dirty="0"/>
              <a:t> di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smtClean="0"/>
              <a:t>Telkom Applied Science School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79153"/>
            <a:ext cx="4197465" cy="853985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5261031" y="3733800"/>
            <a:ext cx="3276600" cy="1189438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11: It’s a Network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Protocol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Network-Aware Applications – </a:t>
            </a:r>
            <a:r>
              <a:rPr lang="en-US" dirty="0" smtClean="0"/>
              <a:t>program software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 </a:t>
            </a:r>
          </a:p>
          <a:p>
            <a:r>
              <a:rPr lang="en-US" b="1" dirty="0" smtClean="0"/>
              <a:t>Application Layer Services - </a:t>
            </a:r>
            <a:r>
              <a:rPr lang="en-US" dirty="0" smtClean="0"/>
              <a:t> program </a:t>
            </a:r>
            <a:r>
              <a:rPr lang="en-US" dirty="0" err="1" smtClean="0"/>
              <a:t>softaware</a:t>
            </a:r>
            <a:r>
              <a:rPr lang="en-US" dirty="0" smtClean="0"/>
              <a:t> yang </a:t>
            </a:r>
            <a:r>
              <a:rPr lang="en-US" dirty="0" err="1" smtClean="0"/>
              <a:t>berantarmuka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dan </a:t>
            </a:r>
            <a:r>
              <a:rPr lang="en-US" dirty="0" err="1" smtClean="0"/>
              <a:t>menyiapkan</a:t>
            </a:r>
            <a:r>
              <a:rPr lang="en-US" dirty="0" smtClean="0"/>
              <a:t> 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ditransfer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13409" b="13153"/>
          <a:stretch>
            <a:fillRect/>
          </a:stretch>
        </p:blipFill>
        <p:spPr bwMode="auto">
          <a:xfrm>
            <a:off x="3527425" y="3565525"/>
            <a:ext cx="5151438" cy="3097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Protocol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812" y="1651907"/>
            <a:ext cx="4889046" cy="35718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Proses </a:t>
            </a:r>
            <a:r>
              <a:rPr lang="en-US" dirty="0" err="1" smtClean="0">
                <a:ea typeface="+mn-ea"/>
                <a:cs typeface="+mn-cs"/>
              </a:rPr>
              <a:t>pada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salah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satu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akhir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dari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sesi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komunikasi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Tipikal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pesan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Syntax </a:t>
            </a:r>
            <a:r>
              <a:rPr lang="en-US" dirty="0" err="1" smtClean="0">
                <a:ea typeface="+mn-ea"/>
                <a:cs typeface="+mn-cs"/>
              </a:rPr>
              <a:t>pesan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Maksud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ea typeface="+mn-ea"/>
                <a:cs typeface="+mn-cs"/>
              </a:rPr>
              <a:t>informational fields</a:t>
            </a: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Bagaimana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pesan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terkirim</a:t>
            </a:r>
            <a:r>
              <a:rPr lang="en-US" dirty="0" smtClean="0">
                <a:ea typeface="+mn-ea"/>
                <a:cs typeface="+mn-cs"/>
              </a:rPr>
              <a:t> dan </a:t>
            </a:r>
            <a:r>
              <a:rPr lang="en-US" dirty="0" err="1" smtClean="0">
                <a:ea typeface="+mn-ea"/>
                <a:cs typeface="+mn-cs"/>
              </a:rPr>
              <a:t>respon</a:t>
            </a:r>
            <a:r>
              <a:rPr lang="en-US" dirty="0" smtClean="0">
                <a:ea typeface="+mn-ea"/>
                <a:cs typeface="+mn-cs"/>
              </a:rPr>
              <a:t> yang </a:t>
            </a:r>
            <a:r>
              <a:rPr lang="en-US" dirty="0" err="1" smtClean="0">
                <a:ea typeface="+mn-ea"/>
                <a:cs typeface="+mn-cs"/>
              </a:rPr>
              <a:t>diharapkan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Interaksi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dengan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/>
              <a:t>layer </a:t>
            </a:r>
            <a:r>
              <a:rPr lang="en-US" dirty="0" err="1"/>
              <a:t>selanjutnya</a:t>
            </a:r>
            <a:r>
              <a:rPr lang="en-US" dirty="0"/>
              <a:t> yang </a:t>
            </a:r>
            <a:r>
              <a:rPr lang="en-US" dirty="0" err="1" smtClean="0">
                <a:ea typeface="+mn-ea"/>
                <a:cs typeface="+mn-cs"/>
              </a:rPr>
              <a:t>lebih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rendah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Protocol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kecil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Aplikasi</a:t>
            </a:r>
            <a:r>
              <a:rPr lang="en-US" dirty="0" smtClean="0"/>
              <a:t> Real-Time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554038" y="1433513"/>
            <a:ext cx="7940675" cy="45751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Infrastruktur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real-time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VoIP </a:t>
            </a:r>
            <a:r>
              <a:rPr lang="en-US" dirty="0" err="1" smtClean="0"/>
              <a:t>diimplementasikan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endParaRPr lang="en-US" dirty="0" smtClean="0"/>
          </a:p>
          <a:p>
            <a:r>
              <a:rPr lang="en-US" dirty="0" smtClean="0"/>
              <a:t>IP telephony -  IP phone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voice-to-IP</a:t>
            </a:r>
            <a:endParaRPr lang="en-US" b="1" dirty="0" smtClean="0"/>
          </a:p>
          <a:p>
            <a:r>
              <a:rPr lang="en-US" dirty="0" smtClean="0"/>
              <a:t>Real-time Video Protocols   - </a:t>
            </a:r>
            <a:r>
              <a:rPr lang="en-US" dirty="0" err="1" smtClean="0"/>
              <a:t>Menggunakan</a:t>
            </a:r>
            <a:r>
              <a:rPr lang="en-US" dirty="0" smtClean="0"/>
              <a:t> Time Transport Protocol (RTP) dan Real-Time Transport Control Protocol (RTCP)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Bertumbuh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err="1" smtClean="0">
                <a:cs typeface="Arial" pitchFamily="34" charset="0"/>
              </a:rPr>
              <a:t>M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enskala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Jaringan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Kecil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Pertimbangan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penting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ketika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bertumbuh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ke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jaringan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yang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lebih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besar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Dokumentasi</a:t>
            </a:r>
            <a:r>
              <a:rPr lang="en-US" dirty="0" smtClean="0"/>
              <a:t> –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dan </a:t>
            </a:r>
            <a:r>
              <a:rPr lang="en-US" dirty="0" err="1" smtClean="0"/>
              <a:t>logik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Inventori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inventory –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Budget </a:t>
            </a:r>
            <a:r>
              <a:rPr lang="en-US" dirty="0"/>
              <a:t>–</a:t>
            </a:r>
            <a:r>
              <a:rPr lang="en-US" dirty="0" smtClean="0"/>
              <a:t>budget IT</a:t>
            </a:r>
            <a:r>
              <a:rPr lang="en-US" dirty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budget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fiskal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Trafik</a:t>
            </a:r>
            <a:r>
              <a:rPr lang="en-US" dirty="0" smtClean="0"/>
              <a:t> – </a:t>
            </a:r>
            <a:r>
              <a:rPr lang="en-US" dirty="0" err="1" smtClean="0"/>
              <a:t>protokol</a:t>
            </a:r>
            <a:r>
              <a:rPr lang="en-US" dirty="0" smtClean="0"/>
              <a:t>, </a:t>
            </a:r>
            <a:r>
              <a:rPr lang="en-US" dirty="0" err="1" smtClean="0"/>
              <a:t>Aplikasi</a:t>
            </a:r>
            <a:r>
              <a:rPr lang="en-US" dirty="0" smtClean="0"/>
              <a:t>, dan </a:t>
            </a:r>
            <a:r>
              <a:rPr lang="en-US" dirty="0" err="1" smtClean="0"/>
              <a:t>layanan</a:t>
            </a:r>
            <a:r>
              <a:rPr lang="en-US" dirty="0" smtClean="0"/>
              <a:t> dan </a:t>
            </a:r>
            <a:r>
              <a:rPr lang="id-ID" dirty="0"/>
              <a:t>persyaratan lalu lintas masing-masing harus </a:t>
            </a:r>
            <a:r>
              <a:rPr lang="id-ID" dirty="0" smtClean="0"/>
              <a:t>didokumentasikan</a:t>
            </a:r>
            <a:r>
              <a:rPr lang="en-US" dirty="0" smtClean="0"/>
              <a:t>.</a:t>
            </a: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Bertumbuh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875"/>
              </a:lnSpc>
            </a:pP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portokol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memenej</a:t>
            </a:r>
            <a:r>
              <a:rPr lang="en-US" sz="2800" dirty="0" smtClean="0"/>
              <a:t> </a:t>
            </a:r>
            <a:r>
              <a:rPr lang="en-US" sz="2800" dirty="0" err="1" smtClean="0"/>
              <a:t>trafik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endParaRPr lang="en-US" altLang="ja-JP" sz="2800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47411" t="50198" r="17229" b="9029"/>
          <a:stretch>
            <a:fillRect/>
          </a:stretch>
        </p:blipFill>
        <p:spPr bwMode="auto">
          <a:xfrm>
            <a:off x="1450975" y="2820987"/>
            <a:ext cx="6229350" cy="403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5725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Bertumbuh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554038" y="1433513"/>
            <a:ext cx="7940675" cy="170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Admin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“snapshots</a:t>
            </a:r>
            <a:r>
              <a:rPr lang="en-US" dirty="0"/>
              <a:t>” IT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utilisasi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Snapshots </a:t>
            </a:r>
            <a:r>
              <a:rPr lang="en-US" dirty="0" err="1" smtClean="0"/>
              <a:t>akan</a:t>
            </a:r>
            <a:r>
              <a:rPr lang="en-US" dirty="0" smtClean="0"/>
              <a:t> men-track </a:t>
            </a:r>
            <a:r>
              <a:rPr lang="en-US" dirty="0" err="1" smtClean="0"/>
              <a:t>utilisasi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dan </a:t>
            </a:r>
            <a:r>
              <a:rPr lang="en-US" dirty="0" err="1" smtClean="0"/>
              <a:t>kebutuhan</a:t>
            </a:r>
            <a:r>
              <a:rPr lang="en-US" dirty="0" smtClean="0"/>
              <a:t> flow </a:t>
            </a:r>
            <a:r>
              <a:rPr lang="en-US" dirty="0" err="1" smtClean="0"/>
              <a:t>trafik</a:t>
            </a:r>
            <a:r>
              <a:rPr lang="en-US" dirty="0" smtClean="0"/>
              <a:t>.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76263" y="3284538"/>
            <a:ext cx="3661908" cy="226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Snapshots </a:t>
            </a:r>
            <a:r>
              <a:rPr lang="en-US" kern="0" dirty="0" err="1" smtClean="0">
                <a:latin typeface="+mn-lt"/>
              </a:rPr>
              <a:t>membantu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err="1" smtClean="0">
                <a:latin typeface="+mn-lt"/>
              </a:rPr>
              <a:t>dalam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err="1" smtClean="0">
                <a:latin typeface="+mn-lt"/>
              </a:rPr>
              <a:t>menginformasikan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err="1" smtClean="0">
                <a:latin typeface="+mn-lt"/>
              </a:rPr>
              <a:t>modifikasi</a:t>
            </a:r>
            <a:r>
              <a:rPr lang="en-US" kern="0" dirty="0" smtClean="0">
                <a:latin typeface="+mn-lt"/>
              </a:rPr>
              <a:t> yang </a:t>
            </a:r>
            <a:r>
              <a:rPr lang="en-US" kern="0" dirty="0" err="1" smtClean="0">
                <a:latin typeface="+mn-lt"/>
              </a:rPr>
              <a:t>dibutuhkan</a:t>
            </a:r>
            <a:r>
              <a:rPr lang="en-US" kern="0" dirty="0" smtClean="0">
                <a:latin typeface="+mn-lt"/>
              </a:rPr>
              <a:t>.</a:t>
            </a:r>
            <a:endParaRPr lang="en-US" kern="0" dirty="0">
              <a:latin typeface="+mn-lt"/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 l="48749" t="41071" r="15889" b="18452"/>
          <a:stretch>
            <a:fillRect/>
          </a:stretch>
        </p:blipFill>
        <p:spPr bwMode="auto">
          <a:xfrm>
            <a:off x="4354513" y="2997200"/>
            <a:ext cx="4600575" cy="318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Ukuran</a:t>
            </a:r>
            <a:r>
              <a:rPr lang="en-US" sz="1800" dirty="0" smtClean="0"/>
              <a:t> </a:t>
            </a:r>
            <a:r>
              <a:rPr lang="en-US" sz="1800" dirty="0" err="1" smtClean="0"/>
              <a:t>Kemanan</a:t>
            </a:r>
            <a:r>
              <a:rPr lang="en-US" sz="1800" dirty="0" smtClean="0"/>
              <a:t> </a:t>
            </a:r>
            <a:r>
              <a:rPr lang="en-US" sz="1800" dirty="0" err="1" smtClean="0"/>
              <a:t>Devais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/>
          <a:lstStyle/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 l="48972" t="35120" r="15555" b="29961"/>
          <a:stretch>
            <a:fillRect/>
          </a:stretch>
        </p:blipFill>
        <p:spPr bwMode="auto">
          <a:xfrm>
            <a:off x="1320800" y="2916917"/>
            <a:ext cx="6897688" cy="381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Kemanan</a:t>
            </a:r>
            <a:r>
              <a:rPr lang="en-US" sz="1800" dirty="0"/>
              <a:t> </a:t>
            </a: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Physical Security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Ancaman</a:t>
            </a:r>
            <a:r>
              <a:rPr lang="en-US" dirty="0" smtClean="0"/>
              <a:t> hardware  -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pda</a:t>
            </a:r>
            <a:r>
              <a:rPr lang="en-US" dirty="0" smtClean="0"/>
              <a:t> server, router, switch, </a:t>
            </a:r>
            <a:r>
              <a:rPr lang="en-US" dirty="0" err="1" smtClean="0"/>
              <a:t>kabel</a:t>
            </a:r>
            <a:r>
              <a:rPr lang="en-US" dirty="0" smtClean="0"/>
              <a:t>, dan workstation.</a:t>
            </a:r>
          </a:p>
          <a:p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b="1" dirty="0" smtClean="0"/>
              <a:t> </a:t>
            </a:r>
            <a:r>
              <a:rPr lang="en-US" dirty="0" smtClean="0"/>
              <a:t>-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ekstrim</a:t>
            </a:r>
            <a:r>
              <a:rPr lang="en-US" dirty="0" smtClean="0"/>
              <a:t> (too hot or too cold) or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kelembaban</a:t>
            </a:r>
            <a:r>
              <a:rPr lang="en-US" dirty="0" smtClean="0"/>
              <a:t> yang </a:t>
            </a:r>
            <a:r>
              <a:rPr lang="en-US" dirty="0" err="1" smtClean="0"/>
              <a:t>ekstrim</a:t>
            </a:r>
            <a:r>
              <a:rPr lang="en-US" dirty="0" smtClean="0"/>
              <a:t> (too wet or too dry)</a:t>
            </a:r>
          </a:p>
          <a:p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- voltage spike, </a:t>
            </a:r>
            <a:r>
              <a:rPr lang="en-US" dirty="0" err="1" smtClean="0"/>
              <a:t>voltase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(brownouts), power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terkondisikan</a:t>
            </a:r>
            <a:r>
              <a:rPr lang="en-US" dirty="0" smtClean="0"/>
              <a:t> (noise), dan total power loss</a:t>
            </a:r>
          </a:p>
          <a:p>
            <a:r>
              <a:rPr lang="en-US" dirty="0" err="1"/>
              <a:t>Ancaman</a:t>
            </a:r>
            <a:r>
              <a:rPr lang="en-US" dirty="0"/>
              <a:t> Maintenance </a:t>
            </a:r>
            <a:r>
              <a:rPr lang="en-US" dirty="0" smtClean="0"/>
              <a:t>– </a:t>
            </a:r>
            <a:r>
              <a:rPr lang="en-US" dirty="0" err="1" smtClean="0"/>
              <a:t>penanganan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(electrostatic discharge),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pengkabelan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r>
              <a:rPr lang="en-US" dirty="0" smtClean="0"/>
              <a:t>, dan labeling yang </a:t>
            </a:r>
            <a:r>
              <a:rPr lang="en-US" dirty="0" err="1" smtClean="0"/>
              <a:t>buruk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Kemanan</a:t>
            </a:r>
            <a:r>
              <a:rPr lang="en-US" sz="1800" dirty="0"/>
              <a:t> </a:t>
            </a: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 smtClean="0"/>
              <a:t>Tipikal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/>
          <a:lstStyle/>
          <a:p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endParaRPr lang="en-US" dirty="0" smtClean="0"/>
          </a:p>
          <a:p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Sekuriti</a:t>
            </a:r>
            <a:endParaRPr lang="en-US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 l="48415" t="35516" r="16670" b="24008"/>
          <a:stretch>
            <a:fillRect/>
          </a:stretch>
        </p:blipFill>
        <p:spPr bwMode="auto">
          <a:xfrm>
            <a:off x="2074863" y="3425372"/>
            <a:ext cx="4676775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Celah</a:t>
            </a:r>
            <a:r>
              <a:rPr lang="en-US" sz="1800" dirty="0" smtClean="0"/>
              <a:t> dan </a:t>
            </a:r>
            <a:r>
              <a:rPr lang="en-US" sz="1800" dirty="0" err="1" smtClean="0"/>
              <a:t>serangan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Virus, Worm dan Trojan Horse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568325" y="1463675"/>
            <a:ext cx="7940675" cy="4965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Virus  - </a:t>
            </a:r>
            <a:r>
              <a:rPr lang="id-ID" dirty="0"/>
              <a:t>perangkat lunak berbahaya yang melekat pada program lain untuk menjalankan fungsi tertentu yang tidak diinginkan pada workstation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Trojan horse – </a:t>
            </a:r>
            <a:r>
              <a:rPr lang="id-ID" dirty="0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diprogram</a:t>
            </a:r>
            <a:r>
              <a:rPr lang="en-US" dirty="0" smtClean="0"/>
              <a:t> </a:t>
            </a:r>
            <a:r>
              <a:rPr lang="id-ID" dirty="0" smtClean="0"/>
              <a:t>untuk </a:t>
            </a:r>
            <a:r>
              <a:rPr lang="id-ID" dirty="0"/>
              <a:t>terlihat seperti sesuatu yang lain, padahal sebenarnya itu adalah alat serangan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Worms - </a:t>
            </a:r>
            <a:r>
              <a:rPr lang="id-ID" dirty="0"/>
              <a:t>program mandiri yang menyerang sistem dan mencoba untuk mengeksploitasi kerentanan tertentu dalam target. </a:t>
            </a:r>
            <a:r>
              <a:rPr lang="en-US" dirty="0" smtClean="0"/>
              <a:t>Worm </a:t>
            </a:r>
            <a:r>
              <a:rPr lang="en-US" dirty="0" err="1" smtClean="0"/>
              <a:t>mengkopi</a:t>
            </a:r>
            <a:r>
              <a:rPr lang="en-US" dirty="0" smtClean="0"/>
              <a:t> </a:t>
            </a:r>
            <a:r>
              <a:rPr lang="en-US" dirty="0" err="1" smtClean="0"/>
              <a:t>programnya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host yang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dieksploit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11.1 </a:t>
            </a:r>
            <a:r>
              <a:rPr lang="en-US" dirty="0" err="1" smtClean="0">
                <a:cs typeface="Arial" charset="0"/>
              </a:rPr>
              <a:t>Buat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dirty="0" err="1" smtClean="0">
                <a:cs typeface="Arial" charset="0"/>
              </a:rPr>
              <a:t>Tumbuhkembang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11.2 </a:t>
            </a:r>
            <a:r>
              <a:rPr lang="en-US" dirty="0" err="1" smtClean="0">
                <a:cs typeface="Arial" charset="0"/>
              </a:rPr>
              <a:t>Menjaga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Jaringan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tetap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Aman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11.3 </a:t>
            </a:r>
            <a:r>
              <a:rPr lang="en-US" dirty="0" err="1" smtClean="0">
                <a:cs typeface="Arial" charset="0"/>
              </a:rPr>
              <a:t>Dasar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Performansi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Jaringan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11.4 </a:t>
            </a:r>
            <a:r>
              <a:rPr lang="en-US" dirty="0" err="1" smtClean="0">
                <a:cs typeface="Arial" charset="0"/>
              </a:rPr>
              <a:t>Memenej</a:t>
            </a:r>
            <a:r>
              <a:rPr lang="en-US" dirty="0" smtClean="0">
                <a:cs typeface="Arial" charset="0"/>
              </a:rPr>
              <a:t> File </a:t>
            </a:r>
            <a:r>
              <a:rPr lang="en-US" dirty="0" err="1" smtClean="0">
                <a:cs typeface="Arial" charset="0"/>
              </a:rPr>
              <a:t>Konfigurasi</a:t>
            </a:r>
            <a:r>
              <a:rPr lang="en-US" dirty="0" smtClean="0">
                <a:cs typeface="Arial" charset="0"/>
              </a:rPr>
              <a:t> IOS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11.5 Integrated Routing Services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11.6 </a:t>
            </a:r>
            <a:r>
              <a:rPr lang="en-US" dirty="0" err="1" smtClean="0">
                <a:cs typeface="Arial" charset="0"/>
              </a:rPr>
              <a:t>Simpulan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Celah</a:t>
            </a:r>
            <a:r>
              <a:rPr lang="en-US" sz="1800" dirty="0"/>
              <a:t> dan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id-ID" sz="3200" dirty="0"/>
              <a:t>Serangan Reconnaissance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7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5959" t="35913" r="11316" b="16666"/>
          <a:stretch>
            <a:fillRect/>
          </a:stretch>
        </p:blipFill>
        <p:spPr>
          <a:xfrm>
            <a:off x="1117600" y="1611313"/>
            <a:ext cx="6288088" cy="3924300"/>
          </a:xfr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err="1"/>
              <a:t>Celah</a:t>
            </a:r>
            <a:r>
              <a:rPr lang="en-US" sz="1800" dirty="0"/>
              <a:t> dan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3000" dirty="0" err="1" smtClean="0"/>
              <a:t>Serangan</a:t>
            </a:r>
            <a:r>
              <a:rPr lang="en-US" sz="3000" dirty="0" smtClean="0"/>
              <a:t> </a:t>
            </a:r>
            <a:r>
              <a:rPr lang="en-US" sz="3000" dirty="0" err="1" smtClean="0"/>
              <a:t>Akses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 cstate="print"/>
          <a:srcRect l="46082" t="38988" r="19852" b="9821"/>
          <a:stretch>
            <a:fillRect/>
          </a:stretch>
        </p:blipFill>
        <p:spPr bwMode="auto">
          <a:xfrm>
            <a:off x="522288" y="1481138"/>
            <a:ext cx="3498850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4" cstate="print"/>
          <a:srcRect l="47211" t="38840" r="19992" b="7391"/>
          <a:stretch>
            <a:fillRect/>
          </a:stretch>
        </p:blipFill>
        <p:spPr bwMode="auto">
          <a:xfrm>
            <a:off x="4224338" y="1524000"/>
            <a:ext cx="4267200" cy="393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Celah</a:t>
            </a:r>
            <a:r>
              <a:rPr lang="en-US" sz="1800" dirty="0"/>
              <a:t> dan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dirty="0" smtClean="0"/>
              <a:t>Denial of Service Attacks (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36143" t="31944" r="29723" b="14285"/>
          <a:stretch>
            <a:fillRect/>
          </a:stretch>
        </p:blipFill>
        <p:spPr bwMode="auto">
          <a:xfrm>
            <a:off x="1684338" y="1770063"/>
            <a:ext cx="5283200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Mitigasi</a:t>
            </a:r>
            <a:r>
              <a:rPr lang="en-US" sz="1800" dirty="0" smtClean="0"/>
              <a:t> </a:t>
            </a:r>
            <a:r>
              <a:rPr lang="en-US" sz="1800" dirty="0" err="1" smtClean="0"/>
              <a:t>Serangan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Backup, Upgrade, Update, dan Patch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4965700"/>
          </a:xfrm>
        </p:spPr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software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antivirus </a:t>
            </a:r>
            <a:r>
              <a:rPr lang="en-US" dirty="0" err="1" smtClean="0"/>
              <a:t>versi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pacth</a:t>
            </a:r>
            <a:r>
              <a:rPr lang="en-US" dirty="0" smtClean="0"/>
              <a:t> </a:t>
            </a:r>
            <a:r>
              <a:rPr lang="en-US" dirty="0" err="1" smtClean="0"/>
              <a:t>sekuriti</a:t>
            </a:r>
            <a:r>
              <a:rPr lang="en-US" dirty="0" smtClean="0"/>
              <a:t> </a:t>
            </a:r>
            <a:r>
              <a:rPr lang="en-US" dirty="0" err="1" smtClean="0"/>
              <a:t>terupdate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t="5783"/>
          <a:stretch>
            <a:fillRect/>
          </a:stretch>
        </p:blipFill>
        <p:spPr bwMode="auto">
          <a:xfrm>
            <a:off x="2482850" y="3367315"/>
            <a:ext cx="4383088" cy="330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/>
              <a:t>Mitigasi</a:t>
            </a:r>
            <a:r>
              <a:rPr lang="en-US" sz="1800" dirty="0" smtClean="0"/>
              <a:t> </a:t>
            </a:r>
            <a:r>
              <a:rPr lang="en-US" sz="1800" dirty="0" err="1" smtClean="0"/>
              <a:t>Serangan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Authentication, Authorization, and Accounting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49657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Authentication, Authorization, and Accounting (AAA, </a:t>
            </a:r>
            <a:r>
              <a:rPr lang="en-US" dirty="0" err="1" smtClean="0"/>
              <a:t>atau</a:t>
            </a:r>
            <a:r>
              <a:rPr lang="en-US" dirty="0" smtClean="0"/>
              <a:t> “triple A”) </a:t>
            </a:r>
          </a:p>
          <a:p>
            <a:r>
              <a:rPr lang="en-US" b="1" dirty="0" smtClean="0"/>
              <a:t>Authentication</a:t>
            </a:r>
            <a:r>
              <a:rPr lang="en-US" dirty="0" smtClean="0"/>
              <a:t> - </a:t>
            </a:r>
            <a:r>
              <a:rPr lang="id-ID" dirty="0"/>
              <a:t>Pengguna dan administrator harus membuktikan identitas mereka. Otentikasi dapat dibentuk dengan menggunakan username dan password kombinasi, tantangan dan pertanyaan respon, kartu tanda, dan metode lain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Authorization</a:t>
            </a:r>
            <a:r>
              <a:rPr lang="en-US" dirty="0" smtClean="0"/>
              <a:t> –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bsia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terotentikasi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Accounting</a:t>
            </a:r>
            <a:r>
              <a:rPr lang="en-US" dirty="0" smtClean="0"/>
              <a:t> -  </a:t>
            </a:r>
            <a:r>
              <a:rPr lang="en-US" dirty="0" err="1" smtClean="0"/>
              <a:t>Rekaman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dan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Firewalls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7940675" cy="1120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firewall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 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trafik</a:t>
            </a:r>
            <a:r>
              <a:rPr lang="en-US" dirty="0" smtClean="0"/>
              <a:t> dan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.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: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08000" y="2690813"/>
            <a:ext cx="4238625" cy="360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Packet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Application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URL Filtering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dirty="0"/>
              <a:t>Stateful Packet Inspection (SPI) - Incoming packets </a:t>
            </a:r>
            <a:r>
              <a:rPr lang="en-US" dirty="0" smtClean="0"/>
              <a:t>must </a:t>
            </a:r>
            <a:r>
              <a:rPr lang="en-US" dirty="0"/>
              <a:t>be legitimate responses to requests from internal hosts.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 l="10332" t="40475" r="59840" b="23016"/>
          <a:stretch>
            <a:fillRect/>
          </a:stretch>
        </p:blipFill>
        <p:spPr bwMode="auto">
          <a:xfrm>
            <a:off x="4572000" y="2641600"/>
            <a:ext cx="4281488" cy="294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615363" cy="842963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Mitigasi</a:t>
            </a:r>
            <a:r>
              <a:rPr lang="en-US" sz="1800" dirty="0"/>
              <a:t> </a:t>
            </a:r>
            <a:r>
              <a:rPr lang="en-US" sz="1800" dirty="0" err="1"/>
              <a:t>Serangan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err="1" smtClean="0"/>
              <a:t>Keamanan</a:t>
            </a:r>
            <a:r>
              <a:rPr lang="en-US" sz="3000" dirty="0" smtClean="0"/>
              <a:t> Endpoint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539750" y="1477963"/>
            <a:ext cx="4075113" cy="451643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Umumnya</a:t>
            </a:r>
            <a:r>
              <a:rPr lang="en-US" dirty="0" smtClean="0"/>
              <a:t> endpoints </a:t>
            </a:r>
            <a:r>
              <a:rPr lang="en-US" dirty="0" err="1" smtClean="0"/>
              <a:t>berupa</a:t>
            </a:r>
            <a:r>
              <a:rPr lang="en-US" dirty="0" smtClean="0"/>
              <a:t> laptop, desktop, server, smart phone, dan tablet.</a:t>
            </a:r>
          </a:p>
          <a:p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mengamankan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anti virus dan host intrusion prevention.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348" y="2090057"/>
            <a:ext cx="4340225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Mengamankan</a:t>
            </a:r>
            <a:r>
              <a:rPr lang="en-US" sz="1800" dirty="0" smtClean="0"/>
              <a:t> </a:t>
            </a:r>
            <a:r>
              <a:rPr lang="en-US" sz="1800" dirty="0" err="1" smtClean="0"/>
              <a:t>devais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Mengamankan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539524" y="1695903"/>
            <a:ext cx="7940675" cy="47196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mengamankan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ujung</a:t>
            </a:r>
            <a:r>
              <a:rPr lang="en-US" dirty="0" smtClean="0"/>
              <a:t> dan </a:t>
            </a:r>
            <a:r>
              <a:rPr lang="en-US" dirty="0" err="1" smtClean="0"/>
              <a:t>devais</a:t>
            </a:r>
            <a:r>
              <a:rPr lang="en-US" dirty="0" smtClean="0"/>
              <a:t> intermediate. </a:t>
            </a:r>
          </a:p>
          <a:p>
            <a:r>
              <a:rPr lang="en-US" dirty="0" smtClean="0"/>
              <a:t>username dan password default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dibolehkan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dan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dimatikan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diuninstal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Selalu</a:t>
            </a:r>
            <a:r>
              <a:rPr lang="en-US" dirty="0" smtClean="0"/>
              <a:t> update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patch </a:t>
            </a:r>
            <a:r>
              <a:rPr lang="en-US" dirty="0" err="1" smtClean="0"/>
              <a:t>terbaru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available.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Mengamankan</a:t>
            </a:r>
            <a:r>
              <a:rPr lang="en-US" sz="1800" dirty="0" smtClean="0"/>
              <a:t> </a:t>
            </a:r>
            <a:r>
              <a:rPr lang="en-US" sz="1800" dirty="0" err="1" smtClean="0"/>
              <a:t>devais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Passwords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 l="49753" t="42957" r="19905" b="24306"/>
          <a:stretch>
            <a:fillRect/>
          </a:stretch>
        </p:blipFill>
        <p:spPr bwMode="auto">
          <a:xfrm>
            <a:off x="1176338" y="1638300"/>
            <a:ext cx="6654800" cy="403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Mengamankan</a:t>
            </a:r>
            <a:r>
              <a:rPr lang="en-US" sz="1800" dirty="0"/>
              <a:t> </a:t>
            </a: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719638"/>
          </a:xfrm>
        </p:spPr>
        <p:txBody>
          <a:bodyPr/>
          <a:lstStyle/>
          <a:p>
            <a:r>
              <a:rPr lang="en-US" smtClean="0"/>
              <a:t>Encrypt passwords</a:t>
            </a:r>
          </a:p>
          <a:p>
            <a:r>
              <a:rPr lang="en-US" smtClean="0"/>
              <a:t>Require minimum length passwords</a:t>
            </a:r>
          </a:p>
          <a:p>
            <a:r>
              <a:rPr lang="en-US" smtClean="0"/>
              <a:t>Block brute force attacks</a:t>
            </a:r>
          </a:p>
          <a:p>
            <a:r>
              <a:rPr lang="en-US" smtClean="0"/>
              <a:t>Use Banner Message  </a:t>
            </a:r>
          </a:p>
          <a:p>
            <a:r>
              <a:rPr lang="en-US" smtClean="0"/>
              <a:t>Set EXEC timeout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 l="38597" t="46626" r="27602" b="21033"/>
          <a:stretch>
            <a:fillRect/>
          </a:stretch>
        </p:blipFill>
        <p:spPr bwMode="auto">
          <a:xfrm>
            <a:off x="4020231" y="3977595"/>
            <a:ext cx="5018087" cy="269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en-US" dirty="0" smtClean="0"/>
              <a:t>Chapter 11: </a:t>
            </a:r>
            <a:r>
              <a:rPr lang="en-US" dirty="0" err="1" smtClean="0"/>
              <a:t>Objektif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55638" y="1565275"/>
            <a:ext cx="7940675" cy="357187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dan </a:t>
            </a:r>
            <a:r>
              <a:rPr lang="en-US" dirty="0" err="1" smtClean="0"/>
              <a:t>protokol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CA" dirty="0" smtClean="0"/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basis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r>
              <a:rPr lang="en-CA" dirty="0" err="1" smtClean="0"/>
              <a:t>Menjelaskan</a:t>
            </a:r>
            <a:r>
              <a:rPr lang="en-CA" dirty="0" smtClean="0"/>
              <a:t> </a:t>
            </a:r>
            <a:r>
              <a:rPr lang="en-CA" dirty="0" err="1" smtClean="0"/>
              <a:t>kebutuhan</a:t>
            </a:r>
            <a:r>
              <a:rPr lang="en-CA" dirty="0" smtClean="0"/>
              <a:t> </a:t>
            </a:r>
            <a:r>
              <a:rPr lang="en-CA" dirty="0" err="1" smtClean="0"/>
              <a:t>dari</a:t>
            </a:r>
            <a:r>
              <a:rPr lang="en-CA" dirty="0" smtClean="0"/>
              <a:t> </a:t>
            </a:r>
            <a:r>
              <a:rPr lang="en-CA" dirty="0" err="1" smtClean="0"/>
              <a:t>ukuran</a:t>
            </a:r>
            <a:r>
              <a:rPr lang="en-CA" dirty="0" smtClean="0"/>
              <a:t> </a:t>
            </a:r>
            <a:r>
              <a:rPr lang="en-CA" dirty="0" err="1" smtClean="0"/>
              <a:t>dasar</a:t>
            </a:r>
            <a:r>
              <a:rPr lang="en-CA" dirty="0" smtClean="0"/>
              <a:t> </a:t>
            </a:r>
            <a:r>
              <a:rPr lang="en-CA" dirty="0" err="1" smtClean="0"/>
              <a:t>keamanan</a:t>
            </a:r>
            <a:r>
              <a:rPr lang="en-CA" dirty="0" smtClean="0"/>
              <a:t> </a:t>
            </a:r>
            <a:r>
              <a:rPr lang="en-CA" dirty="0" err="1" smtClean="0"/>
              <a:t>pada</a:t>
            </a:r>
            <a:r>
              <a:rPr lang="en-CA" dirty="0" smtClean="0"/>
              <a:t> </a:t>
            </a:r>
            <a:r>
              <a:rPr lang="en-CA" dirty="0" err="1" smtClean="0"/>
              <a:t>perangkat</a:t>
            </a:r>
            <a:r>
              <a:rPr lang="en-CA" dirty="0" smtClean="0"/>
              <a:t> </a:t>
            </a:r>
            <a:r>
              <a:rPr lang="en-CA" dirty="0" err="1" smtClean="0"/>
              <a:t>jaringan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Identifikasi</a:t>
            </a:r>
            <a:r>
              <a:rPr lang="en-CA" dirty="0" smtClean="0"/>
              <a:t> </a:t>
            </a:r>
            <a:r>
              <a:rPr lang="en-CA" dirty="0" err="1" smtClean="0"/>
              <a:t>kelemahan</a:t>
            </a:r>
            <a:r>
              <a:rPr lang="en-CA" dirty="0" smtClean="0"/>
              <a:t> </a:t>
            </a:r>
            <a:r>
              <a:rPr lang="en-CA" dirty="0" err="1" smtClean="0"/>
              <a:t>sekuriti</a:t>
            </a:r>
            <a:r>
              <a:rPr lang="en-CA" dirty="0" smtClean="0"/>
              <a:t> dan </a:t>
            </a:r>
            <a:r>
              <a:rPr lang="en-CA" dirty="0" err="1" smtClean="0"/>
              <a:t>teknik</a:t>
            </a:r>
            <a:r>
              <a:rPr lang="en-CA" dirty="0" smtClean="0"/>
              <a:t> </a:t>
            </a:r>
            <a:r>
              <a:rPr lang="en-CA" dirty="0" err="1" smtClean="0"/>
              <a:t>umum</a:t>
            </a:r>
            <a:r>
              <a:rPr lang="en-CA" dirty="0" smtClean="0"/>
              <a:t> </a:t>
            </a:r>
            <a:r>
              <a:rPr lang="en-CA" dirty="0" err="1" smtClean="0"/>
              <a:t>mitigasi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Mengamankan</a:t>
            </a:r>
            <a:r>
              <a:rPr lang="en-US" sz="1800" dirty="0"/>
              <a:t> </a:t>
            </a:r>
            <a:r>
              <a:rPr lang="en-US" sz="1800" dirty="0" err="1"/>
              <a:t>devais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dirty="0" smtClean="0"/>
              <a:t>Enable SSH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 l="40269" t="33333" r="24480" b="12103"/>
          <a:stretch>
            <a:fillRect/>
          </a:stretch>
        </p:blipFill>
        <p:spPr bwMode="auto">
          <a:xfrm>
            <a:off x="1741488" y="1611313"/>
            <a:ext cx="5454650" cy="4746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Interpreting </a:t>
            </a:r>
            <a:r>
              <a:rPr lang="en-US" dirty="0" err="1" smtClean="0"/>
              <a:t>Pesan</a:t>
            </a:r>
            <a:r>
              <a:rPr lang="en-US" dirty="0" smtClean="0"/>
              <a:t> ICMP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35718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!</a:t>
            </a:r>
            <a:r>
              <a:rPr lang="en-US" sz="2400" dirty="0" smtClean="0"/>
              <a:t> - </a:t>
            </a:r>
            <a:r>
              <a:rPr lang="en-US" sz="2400" dirty="0" err="1" smtClean="0"/>
              <a:t>menandakan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penerimaan</a:t>
            </a:r>
            <a:r>
              <a:rPr lang="en-US" sz="2400" dirty="0"/>
              <a:t> echo reply message ICMP</a:t>
            </a:r>
            <a:endParaRPr lang="en-US" sz="2400" dirty="0" smtClean="0"/>
          </a:p>
          <a:p>
            <a:r>
              <a:rPr lang="en-US" sz="2400" b="1" dirty="0" smtClean="0"/>
              <a:t>.</a:t>
            </a:r>
            <a:r>
              <a:rPr lang="en-US" sz="2400" dirty="0" smtClean="0"/>
              <a:t> - </a:t>
            </a:r>
            <a:r>
              <a:rPr lang="en-US" sz="2400" dirty="0" err="1" smtClean="0"/>
              <a:t>menandakan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habis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menunggu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/>
              <a:t> echo reply </a:t>
            </a:r>
            <a:r>
              <a:rPr lang="en-US" sz="2400" dirty="0" smtClean="0"/>
              <a:t>ICMP</a:t>
            </a:r>
          </a:p>
          <a:p>
            <a:r>
              <a:rPr lang="en-US" sz="2400" b="1" dirty="0" smtClean="0"/>
              <a:t>U</a:t>
            </a:r>
            <a:r>
              <a:rPr lang="en-US" sz="2400" dirty="0" smtClean="0"/>
              <a:t> -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/>
              <a:t> unreachable ICMP </a:t>
            </a:r>
            <a:r>
              <a:rPr lang="en-US" sz="2400" dirty="0" err="1" smtClean="0"/>
              <a:t>diterima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3316022"/>
            <a:ext cx="5122862" cy="3541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Leveraging Extended Ping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Cisco IOS </a:t>
            </a:r>
            <a:r>
              <a:rPr lang="en-US" dirty="0" err="1" smtClean="0"/>
              <a:t>menawarkan</a:t>
            </a:r>
            <a:r>
              <a:rPr lang="en-US" dirty="0" smtClean="0"/>
              <a:t> mode "extended"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ping</a:t>
            </a:r>
          </a:p>
          <a:p>
            <a:pPr lvl="1"/>
            <a:r>
              <a:rPr lang="en-US" dirty="0" smtClean="0"/>
              <a:t>R2# </a:t>
            </a:r>
            <a:r>
              <a:rPr lang="en-US" b="1" dirty="0" smtClean="0"/>
              <a:t>ping</a:t>
            </a:r>
            <a:endParaRPr lang="en-US" dirty="0" smtClean="0"/>
          </a:p>
          <a:p>
            <a:pPr lvl="1"/>
            <a:r>
              <a:rPr lang="en-US" dirty="0" smtClean="0"/>
              <a:t>Protocol [</a:t>
            </a:r>
            <a:r>
              <a:rPr lang="en-US" dirty="0" err="1" smtClean="0"/>
              <a:t>ip</a:t>
            </a:r>
            <a:r>
              <a:rPr lang="en-US" dirty="0" smtClean="0"/>
              <a:t>]:</a:t>
            </a:r>
          </a:p>
          <a:p>
            <a:pPr lvl="1"/>
            <a:r>
              <a:rPr lang="en-US" dirty="0" smtClean="0"/>
              <a:t>Target IP address: </a:t>
            </a:r>
            <a:r>
              <a:rPr lang="en-US" b="1" dirty="0" smtClean="0"/>
              <a:t>192.168.10.1</a:t>
            </a:r>
            <a:endParaRPr lang="en-US" dirty="0" smtClean="0"/>
          </a:p>
          <a:p>
            <a:pPr lvl="1"/>
            <a:r>
              <a:rPr lang="en-US" dirty="0" smtClean="0"/>
              <a:t>Repeat count [5]:</a:t>
            </a:r>
          </a:p>
          <a:p>
            <a:pPr lvl="1"/>
            <a:r>
              <a:rPr lang="en-US" dirty="0" smtClean="0"/>
              <a:t>Datagram size [100]:</a:t>
            </a:r>
          </a:p>
          <a:p>
            <a:pPr lvl="1"/>
            <a:r>
              <a:rPr lang="en-US" dirty="0" smtClean="0"/>
              <a:t>Timeout in seconds [2]:</a:t>
            </a:r>
          </a:p>
          <a:p>
            <a:pPr lvl="1"/>
            <a:r>
              <a:rPr lang="en-US" dirty="0" smtClean="0"/>
              <a:t>Extended commands [n]: </a:t>
            </a:r>
            <a:r>
              <a:rPr lang="en-US" b="1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Source address or interface: </a:t>
            </a:r>
            <a:r>
              <a:rPr lang="en-US" b="1" dirty="0" smtClean="0"/>
              <a:t>10.1.1.1</a:t>
            </a:r>
            <a:endParaRPr lang="en-US" dirty="0" smtClean="0"/>
          </a:p>
          <a:p>
            <a:pPr lvl="1"/>
            <a:r>
              <a:rPr lang="en-US" dirty="0" smtClean="0"/>
              <a:t>Type of service [0]: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Baseline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1566863"/>
            <a:ext cx="3646488" cy="307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76400"/>
            <a:ext cx="5008563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Tracert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Interpreting Tracert Messages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1524000"/>
            <a:ext cx="6929437" cy="452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Review </a:t>
            </a:r>
            <a:r>
              <a:rPr lang="en-US" dirty="0" err="1" smtClean="0"/>
              <a:t>perintah</a:t>
            </a:r>
            <a:r>
              <a:rPr lang="en-US" dirty="0" smtClean="0"/>
              <a:t> Show Commands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proses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router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diperlihatkan</a:t>
            </a:r>
            <a:r>
              <a:rPr lang="en-US" dirty="0" smtClean="0"/>
              <a:t> </a:t>
            </a:r>
            <a:r>
              <a:rPr lang="en-US" dirty="0" err="1" smtClean="0"/>
              <a:t>statusnya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b="1" dirty="0" smtClean="0"/>
              <a:t>show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Perintah</a:t>
            </a:r>
            <a:r>
              <a:rPr lang="en-US" dirty="0" smtClean="0"/>
              <a:t> show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show running-</a:t>
            </a:r>
            <a:r>
              <a:rPr lang="en-US" b="1" dirty="0" err="1" smtClean="0"/>
              <a:t>config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show interfaces </a:t>
            </a:r>
            <a:endParaRPr lang="en-US" dirty="0" smtClean="0"/>
          </a:p>
          <a:p>
            <a:pPr lvl="1"/>
            <a:r>
              <a:rPr lang="en-US" b="1" dirty="0" smtClean="0"/>
              <a:t>show </a:t>
            </a:r>
            <a:r>
              <a:rPr lang="en-US" b="1" dirty="0" err="1" smtClean="0"/>
              <a:t>arp</a:t>
            </a:r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show </a:t>
            </a:r>
            <a:r>
              <a:rPr lang="en-US" b="1" dirty="0" err="1" smtClean="0"/>
              <a:t>ip</a:t>
            </a:r>
            <a:r>
              <a:rPr lang="en-US" b="1" dirty="0" smtClean="0"/>
              <a:t> route </a:t>
            </a:r>
            <a:endParaRPr lang="en-US" dirty="0" smtClean="0"/>
          </a:p>
          <a:p>
            <a:pPr lvl="1"/>
            <a:r>
              <a:rPr lang="en-US" b="1" dirty="0" smtClean="0"/>
              <a:t>show protocols </a:t>
            </a:r>
            <a:endParaRPr lang="en-US" dirty="0" smtClean="0"/>
          </a:p>
          <a:p>
            <a:pPr lvl="1"/>
            <a:r>
              <a:rPr lang="en-US" b="1" dirty="0" smtClean="0"/>
              <a:t>show version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727200"/>
            <a:ext cx="4840288" cy="432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Melihat</a:t>
            </a:r>
            <a:r>
              <a:rPr lang="en-US" sz="3000" dirty="0" smtClean="0"/>
              <a:t> </a:t>
            </a:r>
            <a:r>
              <a:rPr lang="en-US" sz="3000" dirty="0" err="1" smtClean="0"/>
              <a:t>Settingan</a:t>
            </a:r>
            <a:r>
              <a:rPr lang="en-US" sz="3000" dirty="0" smtClean="0"/>
              <a:t> Router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Show Version 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0969" name="Content Placeholder 22"/>
          <p:cNvSpPr>
            <a:spLocks noGrp="1"/>
          </p:cNvSpPr>
          <p:nvPr>
            <p:ph idx="1"/>
          </p:nvPr>
        </p:nvSpPr>
        <p:spPr>
          <a:xfrm>
            <a:off x="714375" y="5688013"/>
            <a:ext cx="3363913" cy="433387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mtClean="0"/>
              <a:t>Config. register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395663" y="1954213"/>
            <a:ext cx="3179762" cy="2667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965" name="TextBox 8"/>
          <p:cNvSpPr txBox="1">
            <a:spLocks noChangeArrowheads="1"/>
          </p:cNvSpPr>
          <p:nvPr/>
        </p:nvSpPr>
        <p:spPr bwMode="auto">
          <a:xfrm>
            <a:off x="638175" y="1712913"/>
            <a:ext cx="27733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Cisco IOS version</a:t>
            </a:r>
          </a:p>
        </p:txBody>
      </p:sp>
      <p:sp>
        <p:nvSpPr>
          <p:cNvPr id="40966" name="TextBox 19"/>
          <p:cNvSpPr txBox="1">
            <a:spLocks noChangeArrowheads="1"/>
          </p:cNvSpPr>
          <p:nvPr/>
        </p:nvSpPr>
        <p:spPr bwMode="auto">
          <a:xfrm>
            <a:off x="652463" y="2162175"/>
            <a:ext cx="28749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System bootstrap </a:t>
            </a:r>
          </a:p>
        </p:txBody>
      </p:sp>
      <p:sp>
        <p:nvSpPr>
          <p:cNvPr id="40967" name="TextBox 20"/>
          <p:cNvSpPr txBox="1">
            <a:spLocks noChangeArrowheads="1"/>
          </p:cNvSpPr>
          <p:nvPr/>
        </p:nvSpPr>
        <p:spPr bwMode="auto">
          <a:xfrm>
            <a:off x="652463" y="2670175"/>
            <a:ext cx="3121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Cisco IOS image</a:t>
            </a:r>
          </a:p>
        </p:txBody>
      </p:sp>
      <p:sp>
        <p:nvSpPr>
          <p:cNvPr id="40968" name="TextBox 21"/>
          <p:cNvSpPr txBox="1">
            <a:spLocks noChangeArrowheads="1"/>
          </p:cNvSpPr>
          <p:nvPr/>
        </p:nvSpPr>
        <p:spPr bwMode="auto">
          <a:xfrm>
            <a:off x="682625" y="3236913"/>
            <a:ext cx="281463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CPU and RAM</a:t>
            </a:r>
          </a:p>
        </p:txBody>
      </p:sp>
      <p:sp>
        <p:nvSpPr>
          <p:cNvPr id="40970" name="TextBox 23"/>
          <p:cNvSpPr txBox="1">
            <a:spLocks noChangeArrowheads="1"/>
          </p:cNvSpPr>
          <p:nvPr/>
        </p:nvSpPr>
        <p:spPr bwMode="auto">
          <a:xfrm>
            <a:off x="682625" y="3787775"/>
            <a:ext cx="29749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Number and type of physical interfaces </a:t>
            </a:r>
          </a:p>
        </p:txBody>
      </p:sp>
      <p:sp>
        <p:nvSpPr>
          <p:cNvPr id="40971" name="Rectangle 25"/>
          <p:cNvSpPr>
            <a:spLocks noChangeArrowheads="1"/>
          </p:cNvSpPr>
          <p:nvPr/>
        </p:nvSpPr>
        <p:spPr bwMode="auto">
          <a:xfrm>
            <a:off x="696913" y="4683125"/>
            <a:ext cx="27860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Amount of NVRAM</a:t>
            </a:r>
          </a:p>
        </p:txBody>
      </p:sp>
      <p:sp>
        <p:nvSpPr>
          <p:cNvPr id="40972" name="TextBox 27"/>
          <p:cNvSpPr txBox="1">
            <a:spLocks noChangeArrowheads="1"/>
          </p:cNvSpPr>
          <p:nvPr/>
        </p:nvSpPr>
        <p:spPr bwMode="auto">
          <a:xfrm>
            <a:off x="434975" y="5213350"/>
            <a:ext cx="2990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Amount of Flash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440113" y="2409825"/>
            <a:ext cx="1625600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3192463" y="2932113"/>
            <a:ext cx="2657475" cy="5651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3048000" y="3411538"/>
            <a:ext cx="1219200" cy="2603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468688" y="4354513"/>
            <a:ext cx="812800" cy="1889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971" idx="3"/>
          </p:cNvCxnSpPr>
          <p:nvPr/>
        </p:nvCxnSpPr>
        <p:spPr bwMode="auto">
          <a:xfrm>
            <a:off x="3482975" y="4894263"/>
            <a:ext cx="769938" cy="698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3265488" y="5326063"/>
            <a:ext cx="942975" cy="87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3222625" y="5646738"/>
            <a:ext cx="1016000" cy="2460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Show Commands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err="1" smtClean="0"/>
              <a:t>Melihat</a:t>
            </a:r>
            <a:r>
              <a:rPr lang="en-US" sz="3000" dirty="0" smtClean="0"/>
              <a:t> </a:t>
            </a:r>
            <a:r>
              <a:rPr lang="en-US" sz="3000" dirty="0" err="1" smtClean="0"/>
              <a:t>Settingan</a:t>
            </a:r>
            <a:r>
              <a:rPr lang="en-US" sz="3000" dirty="0" smtClean="0"/>
              <a:t> Switch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Show Version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1712913"/>
            <a:ext cx="8072437" cy="390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 smtClean="0"/>
              <a:t>Perintah</a:t>
            </a:r>
            <a:r>
              <a:rPr lang="en-US" sz="1800" dirty="0" smtClean="0"/>
              <a:t> Host dan 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ipconfig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ipconfig</a:t>
            </a:r>
            <a:r>
              <a:rPr lang="en-US" sz="2400" dirty="0" smtClean="0"/>
              <a:t> –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ip</a:t>
            </a:r>
            <a:r>
              <a:rPr lang="en-US" sz="2400" dirty="0" smtClean="0"/>
              <a:t> address, subnet mask, default gateway.</a:t>
            </a:r>
          </a:p>
          <a:p>
            <a:r>
              <a:rPr lang="en-US" sz="2400" dirty="0" err="1" smtClean="0"/>
              <a:t>ipconfig</a:t>
            </a:r>
            <a:r>
              <a:rPr lang="en-US" sz="2400" dirty="0" smtClean="0"/>
              <a:t>  /all – </a:t>
            </a:r>
            <a:r>
              <a:rPr lang="en-US" sz="2400" dirty="0" err="1" smtClean="0"/>
              <a:t>ditambah</a:t>
            </a:r>
            <a:r>
              <a:rPr lang="en-US" sz="2400" dirty="0" smtClean="0"/>
              <a:t> MAC address.</a:t>
            </a:r>
          </a:p>
          <a:p>
            <a:r>
              <a:rPr lang="en-US" sz="2400" dirty="0" err="1" smtClean="0"/>
              <a:t>Ipconfig</a:t>
            </a:r>
            <a:r>
              <a:rPr lang="en-US" sz="2400" dirty="0" smtClean="0"/>
              <a:t>  /</a:t>
            </a:r>
            <a:r>
              <a:rPr lang="en-US" sz="2400" dirty="0" err="1" smtClean="0"/>
              <a:t>displaydns</a:t>
            </a:r>
            <a:r>
              <a:rPr lang="en-US" sz="2400" dirty="0" smtClean="0"/>
              <a:t> – </a:t>
            </a:r>
            <a:r>
              <a:rPr lang="en-US" sz="2400" dirty="0" err="1" smtClean="0"/>
              <a:t>Menampilkan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entri</a:t>
            </a:r>
            <a:r>
              <a:rPr lang="en-US" sz="2400" dirty="0" smtClean="0"/>
              <a:t> cached </a:t>
            </a:r>
            <a:r>
              <a:rPr lang="en-US" sz="2400" dirty="0" err="1" smtClean="0"/>
              <a:t>dns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Windows.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 l="49976" t="39682" r="16559" b="20039"/>
          <a:stretch>
            <a:fillRect/>
          </a:stretch>
        </p:blipFill>
        <p:spPr bwMode="auto">
          <a:xfrm>
            <a:off x="4194175" y="3541713"/>
            <a:ext cx="4354513" cy="294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Perintah</a:t>
            </a:r>
            <a:r>
              <a:rPr lang="en-US" sz="1800" dirty="0"/>
              <a:t> Host dan IOS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arp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175" y="1568450"/>
            <a:ext cx="6115050" cy="429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82613" y="522288"/>
            <a:ext cx="8145462" cy="838200"/>
          </a:xfrm>
        </p:spPr>
        <p:txBody>
          <a:bodyPr/>
          <a:lstStyle/>
          <a:p>
            <a:r>
              <a:rPr lang="en-US" dirty="0" smtClean="0"/>
              <a:t>Chapter 11: </a:t>
            </a:r>
            <a:r>
              <a:rPr lang="en-US" dirty="0" err="1" smtClean="0"/>
              <a:t>Objektif</a:t>
            </a:r>
            <a:r>
              <a:rPr lang="en-US" dirty="0" smtClean="0"/>
              <a:t> (</a:t>
            </a:r>
            <a:r>
              <a:rPr lang="en-US" smtClean="0"/>
              <a:t>lanjutan)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55638" y="1565275"/>
            <a:ext cx="7940675" cy="3571875"/>
          </a:xfrm>
        </p:spPr>
        <p:txBody>
          <a:bodyPr>
            <a:normAutofit fontScale="92500"/>
          </a:bodyPr>
          <a:lstStyle/>
          <a:p>
            <a:r>
              <a:rPr lang="en-CA" dirty="0" err="1" smtClean="0"/>
              <a:t>Gunakan</a:t>
            </a:r>
            <a:r>
              <a:rPr lang="en-CA" dirty="0" smtClean="0"/>
              <a:t> output </a:t>
            </a:r>
            <a:r>
              <a:rPr lang="en-CA" dirty="0" err="1" smtClean="0"/>
              <a:t>dari</a:t>
            </a:r>
            <a:r>
              <a:rPr lang="en-CA" dirty="0" smtClean="0"/>
              <a:t> </a:t>
            </a:r>
            <a:r>
              <a:rPr lang="en-CA" dirty="0" err="1" smtClean="0"/>
              <a:t>perintah</a:t>
            </a:r>
            <a:r>
              <a:rPr lang="en-CA" dirty="0" smtClean="0"/>
              <a:t> ping dan </a:t>
            </a:r>
            <a:r>
              <a:rPr lang="en-CA" dirty="0" err="1" smtClean="0"/>
              <a:t>tracert</a:t>
            </a:r>
            <a:r>
              <a:rPr lang="en-CA" dirty="0" smtClean="0"/>
              <a:t> </a:t>
            </a:r>
            <a:r>
              <a:rPr lang="en-CA" dirty="0" err="1" smtClean="0"/>
              <a:t>untuk</a:t>
            </a:r>
            <a:r>
              <a:rPr lang="en-CA" dirty="0"/>
              <a:t> </a:t>
            </a:r>
            <a:r>
              <a:rPr lang="en-CA" dirty="0" err="1" smtClean="0"/>
              <a:t>membangun</a:t>
            </a:r>
            <a:r>
              <a:rPr lang="en-CA" dirty="0" smtClean="0"/>
              <a:t> </a:t>
            </a:r>
            <a:r>
              <a:rPr lang="en-CA" dirty="0" err="1" smtClean="0"/>
              <a:t>performansi</a:t>
            </a:r>
            <a:r>
              <a:rPr lang="en-CA" dirty="0" smtClean="0"/>
              <a:t> </a:t>
            </a:r>
            <a:r>
              <a:rPr lang="en-CA" dirty="0" err="1" smtClean="0"/>
              <a:t>jaringan</a:t>
            </a:r>
            <a:r>
              <a:rPr lang="en-CA" dirty="0" smtClean="0"/>
              <a:t> </a:t>
            </a:r>
            <a:r>
              <a:rPr lang="en-CA" dirty="0" err="1" smtClean="0"/>
              <a:t>relatif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Gunakan</a:t>
            </a:r>
            <a:r>
              <a:rPr lang="en-CA" dirty="0" smtClean="0"/>
              <a:t> </a:t>
            </a:r>
            <a:r>
              <a:rPr lang="en-CA" dirty="0" err="1" smtClean="0"/>
              <a:t>perintah</a:t>
            </a:r>
            <a:r>
              <a:rPr lang="en-CA" dirty="0" smtClean="0"/>
              <a:t> ‘show‘ </a:t>
            </a:r>
            <a:r>
              <a:rPr lang="en-CA" dirty="0" err="1" smtClean="0"/>
              <a:t>untuk</a:t>
            </a:r>
            <a:r>
              <a:rPr lang="en-CA" dirty="0" smtClean="0"/>
              <a:t> </a:t>
            </a:r>
            <a:r>
              <a:rPr lang="en-CA" dirty="0" err="1" smtClean="0"/>
              <a:t>memverifikasi</a:t>
            </a:r>
            <a:r>
              <a:rPr lang="en-CA" dirty="0" smtClean="0"/>
              <a:t> </a:t>
            </a:r>
            <a:r>
              <a:rPr lang="en-CA" dirty="0" err="1" smtClean="0"/>
              <a:t>konfigurasi</a:t>
            </a:r>
            <a:r>
              <a:rPr lang="en-CA" dirty="0" smtClean="0"/>
              <a:t> dan status </a:t>
            </a:r>
            <a:r>
              <a:rPr lang="en-CA" dirty="0" err="1" smtClean="0"/>
              <a:t>dari</a:t>
            </a:r>
            <a:r>
              <a:rPr lang="en-CA" dirty="0" smtClean="0"/>
              <a:t> </a:t>
            </a:r>
            <a:r>
              <a:rPr lang="en-CA" dirty="0" err="1" smtClean="0"/>
              <a:t>antarmuka</a:t>
            </a:r>
            <a:r>
              <a:rPr lang="en-CA" dirty="0" smtClean="0"/>
              <a:t> </a:t>
            </a:r>
            <a:r>
              <a:rPr lang="en-CA" dirty="0" err="1" smtClean="0"/>
              <a:t>devais</a:t>
            </a:r>
            <a:r>
              <a:rPr lang="en-CA" dirty="0" smtClean="0"/>
              <a:t>.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file systems </a:t>
            </a:r>
            <a:r>
              <a:rPr lang="en-US" dirty="0" err="1" smtClean="0"/>
              <a:t>pada</a:t>
            </a:r>
            <a:r>
              <a:rPr lang="en-US" dirty="0" smtClean="0"/>
              <a:t> Router dan Switch.</a:t>
            </a:r>
          </a:p>
          <a:p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back up dan me-restore </a:t>
            </a:r>
            <a:r>
              <a:rPr lang="en-US" dirty="0" err="1" smtClean="0"/>
              <a:t>sebuah</a:t>
            </a:r>
            <a:r>
              <a:rPr lang="en-US" dirty="0"/>
              <a:t> file </a:t>
            </a:r>
            <a:r>
              <a:rPr lang="en-US" dirty="0" err="1" smtClean="0"/>
              <a:t>konfigurasi</a:t>
            </a:r>
            <a:r>
              <a:rPr lang="en-US" dirty="0" smtClean="0"/>
              <a:t> IOS.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Perintah</a:t>
            </a:r>
            <a:r>
              <a:rPr lang="en-US" sz="1800" dirty="0"/>
              <a:t> Host dan IOS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show </a:t>
            </a:r>
            <a:r>
              <a:rPr lang="en-US" dirty="0" err="1" smtClean="0"/>
              <a:t>cdp</a:t>
            </a:r>
            <a:r>
              <a:rPr lang="en-US" dirty="0" smtClean="0"/>
              <a:t> neighbors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828800"/>
            <a:ext cx="7934325" cy="349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Perintah</a:t>
            </a:r>
            <a:r>
              <a:rPr lang="en-US" sz="1800" dirty="0"/>
              <a:t> Host dan IOS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show ip interface brief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memverivikasi</a:t>
            </a:r>
            <a:r>
              <a:rPr lang="en-US" dirty="0" smtClean="0"/>
              <a:t> status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2" y="3004911"/>
            <a:ext cx="8240713" cy="362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 smtClean="0"/>
              <a:t>Sistem</a:t>
            </a:r>
            <a:r>
              <a:rPr lang="en-US" sz="1800" dirty="0" smtClean="0"/>
              <a:t> File Router dan Switch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Sistem</a:t>
            </a:r>
            <a:r>
              <a:rPr lang="en-US" dirty="0"/>
              <a:t> File Router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515483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Perintah</a:t>
            </a:r>
            <a:r>
              <a:rPr lang="en-US" sz="2400" dirty="0" smtClean="0"/>
              <a:t> </a:t>
            </a:r>
            <a:r>
              <a:rPr lang="en-US" sz="2400" b="1" dirty="0" smtClean="0"/>
              <a:t>show file systems </a:t>
            </a:r>
            <a:r>
              <a:rPr lang="en-US" sz="2400" dirty="0" smtClean="0"/>
              <a:t>-  </a:t>
            </a:r>
            <a:r>
              <a:rPr lang="en-US" sz="2400" dirty="0" err="1" smtClean="0"/>
              <a:t>mendaftar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file yang available </a:t>
            </a:r>
            <a:r>
              <a:rPr lang="en-US" sz="2400" dirty="0" err="1" smtClean="0"/>
              <a:t>pada</a:t>
            </a:r>
            <a:r>
              <a:rPr lang="en-US" sz="2400" dirty="0" smtClean="0"/>
              <a:t> route Cisco 1941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* Asterisk </a:t>
            </a:r>
            <a:r>
              <a:rPr lang="en-US" sz="2400" dirty="0" err="1" smtClean="0"/>
              <a:t>menandakan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ditandai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default file system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423" y="2579348"/>
            <a:ext cx="4713288" cy="327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 smtClean="0"/>
              <a:t>Sistem</a:t>
            </a:r>
            <a:r>
              <a:rPr lang="en-US" sz="1800" dirty="0" smtClean="0"/>
              <a:t> File Switch </a:t>
            </a:r>
            <a:br>
              <a:rPr lang="en-US" sz="1800" dirty="0" smtClean="0"/>
            </a:br>
            <a:r>
              <a:rPr lang="en-US" dirty="0" smtClean="0"/>
              <a:t>System </a:t>
            </a:r>
            <a:r>
              <a:rPr lang="en-US" dirty="0"/>
              <a:t>File Switch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Perintah</a:t>
            </a:r>
            <a:r>
              <a:rPr lang="en-US" sz="2800" dirty="0" smtClean="0"/>
              <a:t> </a:t>
            </a:r>
            <a:r>
              <a:rPr lang="en-US" sz="2800" b="1" dirty="0" smtClean="0"/>
              <a:t>show file systems </a:t>
            </a:r>
            <a:r>
              <a:rPr lang="en-US" sz="2800" dirty="0" smtClean="0"/>
              <a:t>-  </a:t>
            </a:r>
            <a:r>
              <a:rPr lang="en-US" sz="2800" dirty="0" err="1" smtClean="0"/>
              <a:t>mendaftar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file yang available </a:t>
            </a:r>
            <a:r>
              <a:rPr lang="en-US" sz="2800" dirty="0" err="1" smtClean="0"/>
              <a:t>pada</a:t>
            </a:r>
            <a:r>
              <a:rPr lang="en-US" sz="2800" dirty="0" smtClean="0"/>
              <a:t> switch Catalyst 2960.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 l="50533" t="35715" r="17004" b="17262"/>
          <a:stretch>
            <a:fillRect/>
          </a:stretch>
        </p:blipFill>
        <p:spPr bwMode="auto">
          <a:xfrm>
            <a:off x="2699204" y="2655661"/>
            <a:ext cx="5008563" cy="407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File </a:t>
            </a:r>
            <a:r>
              <a:rPr lang="en-US" sz="1400" dirty="0" err="1"/>
              <a:t>Konfigurasi</a:t>
            </a:r>
            <a:r>
              <a:rPr lang="en-US" sz="1400" dirty="0"/>
              <a:t> Backup </a:t>
            </a:r>
            <a:r>
              <a:rPr lang="en-US" sz="1400" dirty="0" smtClean="0"/>
              <a:t>dan Restore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Backup dan Restore </a:t>
            </a:r>
            <a:r>
              <a:rPr lang="en-US" sz="3600" dirty="0" err="1" smtClean="0"/>
              <a:t>menggunakan</a:t>
            </a:r>
            <a:r>
              <a:rPr lang="en-US" sz="3600" dirty="0" smtClean="0"/>
              <a:t> Text Files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9155" name="Content Placeholder 5"/>
          <p:cNvSpPr>
            <a:spLocks noGrp="1"/>
          </p:cNvSpPr>
          <p:nvPr>
            <p:ph idx="1"/>
          </p:nvPr>
        </p:nvSpPr>
        <p:spPr>
          <a:xfrm>
            <a:off x="554038" y="1565275"/>
            <a:ext cx="7940675" cy="4386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 t="10571" r="4095" b="9937"/>
          <a:stretch>
            <a:fillRect/>
          </a:stretch>
        </p:blipFill>
        <p:spPr bwMode="auto">
          <a:xfrm>
            <a:off x="652463" y="1409700"/>
            <a:ext cx="7845425" cy="487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File </a:t>
            </a:r>
            <a:r>
              <a:rPr lang="en-US" sz="1800" dirty="0" err="1"/>
              <a:t>Konfigurasi</a:t>
            </a:r>
            <a:r>
              <a:rPr lang="en-US" sz="1800" dirty="0"/>
              <a:t> Backup dan Restore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Backup dan Restore </a:t>
            </a:r>
            <a:r>
              <a:rPr lang="en-US" dirty="0" err="1"/>
              <a:t>menggunakan</a:t>
            </a:r>
            <a:r>
              <a:rPr lang="en-US" dirty="0"/>
              <a:t> TFTP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Trivial File Transfer Protocol (TFTP) server.</a:t>
            </a:r>
          </a:p>
          <a:p>
            <a:r>
              <a:rPr lang="en-US" dirty="0" smtClean="0"/>
              <a:t>copy running-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err="1" smtClean="0"/>
              <a:t>tftp</a:t>
            </a:r>
            <a:r>
              <a:rPr lang="en-US" dirty="0" smtClean="0"/>
              <a:t> –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yang running </a:t>
            </a:r>
            <a:r>
              <a:rPr lang="en-US" dirty="0" err="1" smtClean="0"/>
              <a:t>ke</a:t>
            </a:r>
            <a:r>
              <a:rPr lang="en-US" dirty="0"/>
              <a:t> server </a:t>
            </a:r>
            <a:r>
              <a:rPr lang="en-US" dirty="0" err="1"/>
              <a:t>tftp</a:t>
            </a:r>
            <a:endParaRPr lang="en-US" dirty="0" smtClean="0"/>
          </a:p>
          <a:p>
            <a:r>
              <a:rPr lang="en-US" b="1" dirty="0" smtClean="0"/>
              <a:t>copy startup-</a:t>
            </a:r>
            <a:r>
              <a:rPr lang="en-US" b="1" dirty="0" err="1" smtClean="0"/>
              <a:t>config</a:t>
            </a:r>
            <a:r>
              <a:rPr lang="en-US" b="1" dirty="0" smtClean="0"/>
              <a:t> </a:t>
            </a:r>
            <a:r>
              <a:rPr lang="en-US" b="1" dirty="0" err="1" smtClean="0"/>
              <a:t>tftp</a:t>
            </a:r>
            <a:r>
              <a:rPr lang="en-US" b="1" dirty="0" smtClean="0"/>
              <a:t> - 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startup </a:t>
            </a:r>
            <a:r>
              <a:rPr lang="en-US" dirty="0" err="1" smtClean="0"/>
              <a:t>ke</a:t>
            </a:r>
            <a:r>
              <a:rPr lang="en-US" dirty="0"/>
              <a:t> server </a:t>
            </a:r>
            <a:r>
              <a:rPr lang="en-US" dirty="0" err="1"/>
              <a:t>tftp</a:t>
            </a:r>
            <a:endParaRPr lang="en-US" dirty="0" smtClean="0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 l="48860" t="46428" r="14662" b="37897"/>
          <a:stretch>
            <a:fillRect/>
          </a:stretch>
        </p:blipFill>
        <p:spPr bwMode="auto">
          <a:xfrm>
            <a:off x="1905000" y="5211082"/>
            <a:ext cx="5888038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File </a:t>
            </a:r>
            <a:r>
              <a:rPr lang="en-US" sz="1800" dirty="0" err="1"/>
              <a:t>Konfigurasi</a:t>
            </a:r>
            <a:r>
              <a:rPr lang="en-US" sz="1800" dirty="0"/>
              <a:t> Backup dan Restore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USB </a:t>
            </a:r>
            <a:r>
              <a:rPr lang="en-US" dirty="0" err="1" smtClean="0"/>
              <a:t>pada</a:t>
            </a:r>
            <a:r>
              <a:rPr lang="en-US" dirty="0"/>
              <a:t> Router Cisco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596900" y="1622425"/>
            <a:ext cx="7940675" cy="3571875"/>
          </a:xfrm>
        </p:spPr>
        <p:txBody>
          <a:bodyPr>
            <a:normAutofit/>
          </a:bodyPr>
          <a:lstStyle/>
          <a:p>
            <a:r>
              <a:rPr lang="en-US" dirty="0" smtClean="0"/>
              <a:t>USB flash drive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berformat</a:t>
            </a:r>
            <a:r>
              <a:rPr lang="en-US" dirty="0" smtClean="0"/>
              <a:t> FAT16 </a:t>
            </a:r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kopi </a:t>
            </a:r>
            <a:r>
              <a:rPr lang="en-US" dirty="0" err="1" smtClean="0"/>
              <a:t>daro</a:t>
            </a:r>
            <a:r>
              <a:rPr lang="en-US" dirty="0" smtClean="0"/>
              <a:t> Cisco IOS dan </a:t>
            </a:r>
            <a:r>
              <a:rPr lang="en-US" dirty="0" err="1" smtClean="0"/>
              <a:t>konfigurasi</a:t>
            </a:r>
            <a:r>
              <a:rPr lang="en-US" dirty="0" smtClean="0"/>
              <a:t> router.</a:t>
            </a:r>
          </a:p>
          <a:p>
            <a:r>
              <a:rPr lang="en-US" dirty="0" smtClean="0"/>
              <a:t>administrator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router </a:t>
            </a:r>
            <a:r>
              <a:rPr lang="en-US" dirty="0" err="1" smtClean="0"/>
              <a:t>ke</a:t>
            </a:r>
            <a:r>
              <a:rPr lang="en-US" dirty="0" smtClean="0"/>
              <a:t> router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 cstate="print"/>
          <a:srcRect l="11523" t="37238" b="18571"/>
          <a:stretch>
            <a:fillRect/>
          </a:stretch>
        </p:blipFill>
        <p:spPr bwMode="auto">
          <a:xfrm>
            <a:off x="2401888" y="4332288"/>
            <a:ext cx="6742112" cy="2525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File </a:t>
            </a:r>
            <a:r>
              <a:rPr lang="en-US" sz="1800" dirty="0" err="1"/>
              <a:t>Konfigurasi</a:t>
            </a:r>
            <a:r>
              <a:rPr lang="en-US" sz="1800" dirty="0"/>
              <a:t> Backup dan Restore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Backup dan Restore </a:t>
            </a:r>
            <a:r>
              <a:rPr lang="en-US" dirty="0" err="1" smtClean="0"/>
              <a:t>Menggunakan</a:t>
            </a:r>
            <a:r>
              <a:rPr lang="en-US" dirty="0" smtClean="0"/>
              <a:t> USB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11313"/>
            <a:ext cx="6299200" cy="460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multifungsi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495300" y="1506538"/>
            <a:ext cx="8140700" cy="5351462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Memadukan</a:t>
            </a:r>
            <a:r>
              <a:rPr lang="en-US" sz="2600" dirty="0" smtClean="0"/>
              <a:t> switch, router, dan wireless access point.</a:t>
            </a:r>
          </a:p>
          <a:p>
            <a:r>
              <a:rPr lang="en-US" sz="2600" dirty="0" err="1" smtClean="0"/>
              <a:t>menyediakan</a:t>
            </a:r>
            <a:r>
              <a:rPr lang="en-US" sz="2600" dirty="0" smtClean="0"/>
              <a:t> routing, switching dan </a:t>
            </a:r>
            <a:r>
              <a:rPr lang="en-US" sz="2600" dirty="0" err="1" smtClean="0"/>
              <a:t>konektivitas</a:t>
            </a:r>
            <a:r>
              <a:rPr lang="en-US" sz="2600" dirty="0" smtClean="0"/>
              <a:t> wireless.  </a:t>
            </a:r>
          </a:p>
          <a:p>
            <a:r>
              <a:rPr lang="en-US" sz="2600" dirty="0" smtClean="0"/>
              <a:t>Linksys wireless routers, </a:t>
            </a:r>
            <a:r>
              <a:rPr lang="en-US" sz="2600" dirty="0" err="1" smtClean="0"/>
              <a:t>sederhana</a:t>
            </a:r>
            <a:r>
              <a:rPr lang="en-US" sz="2600" dirty="0" smtClean="0"/>
              <a:t> </a:t>
            </a:r>
            <a:r>
              <a:rPr lang="en-US" sz="2600" dirty="0" err="1" smtClean="0"/>
              <a:t>desainnnya</a:t>
            </a:r>
            <a:r>
              <a:rPr lang="en-US" sz="2600" dirty="0" smtClean="0"/>
              <a:t> dan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rumah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Kelurga</a:t>
            </a:r>
            <a:r>
              <a:rPr lang="en-US" sz="2600" dirty="0" smtClean="0"/>
              <a:t> </a:t>
            </a:r>
            <a:r>
              <a:rPr lang="en-US" sz="2600" dirty="0" err="1" smtClean="0"/>
              <a:t>Produk</a:t>
            </a:r>
            <a:r>
              <a:rPr lang="en-US" sz="2600" dirty="0" smtClean="0"/>
              <a:t> Cisco Integrated Services Router (ISR) </a:t>
            </a:r>
            <a:r>
              <a:rPr lang="en-US" sz="2600" dirty="0" err="1" smtClean="0"/>
              <a:t>menawarkan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peripheral </a:t>
            </a:r>
            <a:r>
              <a:rPr lang="en-US" sz="2600" dirty="0" err="1" smtClean="0"/>
              <a:t>untuk</a:t>
            </a:r>
            <a:r>
              <a:rPr lang="en-US" sz="2600" dirty="0" smtClean="0"/>
              <a:t> small office </a:t>
            </a:r>
            <a:r>
              <a:rPr lang="en-US" sz="2600" dirty="0" err="1" smtClean="0"/>
              <a:t>sampai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lebih</a:t>
            </a:r>
            <a:r>
              <a:rPr lang="en-US" sz="2600" dirty="0" smtClean="0"/>
              <a:t> </a:t>
            </a:r>
            <a:r>
              <a:rPr lang="en-US" sz="2600" dirty="0" err="1" smtClean="0"/>
              <a:t>besar</a:t>
            </a:r>
            <a:endParaRPr lang="en-US" sz="26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3" cstate="print"/>
          <a:srcRect l="52901" t="31100" r="16423" b="40923"/>
          <a:stretch>
            <a:fillRect/>
          </a:stretch>
        </p:blipFill>
        <p:spPr bwMode="auto">
          <a:xfrm>
            <a:off x="5428797" y="4757738"/>
            <a:ext cx="3613150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 smtClean="0"/>
              <a:t>Kapabilitas</a:t>
            </a:r>
            <a:r>
              <a:rPr lang="en-US" dirty="0" smtClean="0"/>
              <a:t> </a:t>
            </a:r>
            <a:r>
              <a:rPr lang="en-US" dirty="0" err="1" smtClean="0"/>
              <a:t>Nirkabel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>
          <a:xfrm>
            <a:off x="422275" y="1535113"/>
            <a:ext cx="5005388" cy="435768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Wireless Mode </a:t>
            </a:r>
            <a:r>
              <a:rPr lang="en-US" dirty="0" smtClean="0"/>
              <a:t>–</a:t>
            </a:r>
            <a:r>
              <a:rPr lang="en-US" dirty="0" err="1" smtClean="0"/>
              <a:t>Kebanyakan</a:t>
            </a:r>
            <a:r>
              <a:rPr lang="en-US" dirty="0" smtClean="0"/>
              <a:t> integrated wireless routers </a:t>
            </a:r>
            <a:r>
              <a:rPr lang="en-US" dirty="0" err="1" smtClean="0"/>
              <a:t>mendukung</a:t>
            </a:r>
            <a:r>
              <a:rPr lang="en-US" dirty="0" smtClean="0"/>
              <a:t> 802.11b, 802.11g and 802.11n</a:t>
            </a:r>
          </a:p>
          <a:p>
            <a:r>
              <a:rPr lang="en-US" b="1" dirty="0" smtClean="0"/>
              <a:t>Service Set Identifier (SSID) – </a:t>
            </a:r>
            <a:r>
              <a:rPr lang="en-US" dirty="0" err="1" smtClean="0"/>
              <a:t>Nama</a:t>
            </a:r>
            <a:r>
              <a:rPr lang="en-US" dirty="0" smtClean="0"/>
              <a:t> yang Case-sensitive, alpha-numeric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nirkabel</a:t>
            </a:r>
            <a:r>
              <a:rPr lang="en-US" dirty="0" smtClean="0"/>
              <a:t> </a:t>
            </a:r>
            <a:r>
              <a:rPr lang="en-US" dirty="0" err="1" smtClean="0"/>
              <a:t>rumahan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Wireless Channel – </a:t>
            </a:r>
            <a:r>
              <a:rPr lang="en-US" dirty="0" err="1" smtClean="0"/>
              <a:t>Spektrum</a:t>
            </a:r>
            <a:r>
              <a:rPr lang="en-US" dirty="0" smtClean="0"/>
              <a:t> RF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.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 cstate="print"/>
          <a:srcRect l="46407" t="30556" r="17674" b="17262"/>
          <a:stretch>
            <a:fillRect/>
          </a:stretch>
        </p:blipFill>
        <p:spPr bwMode="auto">
          <a:xfrm>
            <a:off x="5065713" y="2568575"/>
            <a:ext cx="3875087" cy="316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Devais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Kecil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220" name="Content Placeholder 4"/>
          <p:cNvSpPr>
            <a:spLocks noGrp="1"/>
          </p:cNvSpPr>
          <p:nvPr>
            <p:ph idx="1"/>
          </p:nvPr>
        </p:nvSpPr>
        <p:spPr>
          <a:xfrm>
            <a:off x="671513" y="1636713"/>
            <a:ext cx="8080375" cy="4459287"/>
          </a:xfrm>
        </p:spPr>
        <p:txBody>
          <a:bodyPr/>
          <a:lstStyle/>
          <a:p>
            <a:r>
              <a:rPr lang="en-US" dirty="0" err="1" smtClean="0"/>
              <a:t>Tipikal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2235200"/>
            <a:ext cx="6415087" cy="404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Ganti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– </a:t>
            </a:r>
            <a:r>
              <a:rPr lang="en-US" dirty="0" err="1" smtClean="0"/>
              <a:t>nilai</a:t>
            </a:r>
            <a:r>
              <a:rPr lang="en-US" dirty="0" smtClean="0"/>
              <a:t> default</a:t>
            </a:r>
          </a:p>
          <a:p>
            <a:r>
              <a:rPr lang="en-US" dirty="0" smtClean="0"/>
              <a:t>Disable SSID broadcasting</a:t>
            </a:r>
          </a:p>
          <a:p>
            <a:r>
              <a:rPr lang="en-US" dirty="0" err="1" smtClean="0"/>
              <a:t>Konfigur</a:t>
            </a:r>
            <a:r>
              <a:rPr lang="en-US" dirty="0" smtClean="0"/>
              <a:t> </a:t>
            </a: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WEP </a:t>
            </a:r>
            <a:r>
              <a:rPr lang="en-US" dirty="0" err="1" smtClean="0"/>
              <a:t>atau</a:t>
            </a:r>
            <a:r>
              <a:rPr lang="en-US" dirty="0" smtClean="0"/>
              <a:t> WPA</a:t>
            </a:r>
          </a:p>
          <a:p>
            <a:r>
              <a:rPr lang="en-US" b="1" dirty="0" smtClean="0"/>
              <a:t>Wired Equivalency Protocol (WEP)</a:t>
            </a:r>
            <a:r>
              <a:rPr lang="en-US" dirty="0" smtClean="0"/>
              <a:t> - </a:t>
            </a:r>
            <a:r>
              <a:rPr lang="id-ID" dirty="0"/>
              <a:t>menggunakan kunci pra-dikonfigurasi untuk mengenkripsi dan mendekripsi data. Setiap perangkat </a:t>
            </a:r>
            <a:r>
              <a:rPr lang="id-ID" dirty="0" smtClean="0"/>
              <a:t>nirkabel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id-ID" dirty="0"/>
              <a:t>diizinkan untuk mengakses jaringan harus memiliki kunci WEP yang sama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diinput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Wi-Fi Protected Access (WPA) – </a:t>
            </a:r>
            <a:r>
              <a:rPr lang="id-ID" dirty="0"/>
              <a:t>juga menggunakan kunci enkripsi dari 64 bit hingga 256 bit. Kunci baru </a:t>
            </a:r>
            <a:r>
              <a:rPr lang="en-US" dirty="0" err="1" smtClean="0"/>
              <a:t>digenerate</a:t>
            </a:r>
            <a:r>
              <a:rPr lang="id-ID" dirty="0" smtClean="0"/>
              <a:t> </a:t>
            </a:r>
            <a:r>
              <a:rPr lang="id-ID" dirty="0"/>
              <a:t>setiap kali koneksi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id-ID" dirty="0" smtClean="0"/>
              <a:t>dengan A</a:t>
            </a:r>
            <a:r>
              <a:rPr lang="en-US" dirty="0" err="1" smtClean="0"/>
              <a:t>ccess</a:t>
            </a:r>
            <a:r>
              <a:rPr lang="en-US" dirty="0" smtClean="0"/>
              <a:t> </a:t>
            </a:r>
            <a:r>
              <a:rPr lang="id-ID" dirty="0" smtClean="0"/>
              <a:t>P</a:t>
            </a:r>
            <a:r>
              <a:rPr lang="en-US" dirty="0" err="1" smtClean="0"/>
              <a:t>oint</a:t>
            </a:r>
            <a:r>
              <a:rPr lang="en-US" dirty="0" smtClean="0"/>
              <a:t>  </a:t>
            </a:r>
            <a:r>
              <a:rPr lang="id-ID" dirty="0" smtClean="0"/>
              <a:t>. </a:t>
            </a:r>
            <a:r>
              <a:rPr lang="id-ID" dirty="0"/>
              <a:t>Oleh karena itu lebih aman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Mengkonfigur</a:t>
            </a:r>
            <a:r>
              <a:rPr lang="en-US" dirty="0"/>
              <a:t> Router Integrated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4413250" cy="49228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Akses</a:t>
            </a:r>
            <a:r>
              <a:rPr lang="en-US" dirty="0" smtClean="0"/>
              <a:t> router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LAN Ethernet port </a:t>
            </a:r>
            <a:r>
              <a:rPr lang="en-US" dirty="0" err="1" smtClean="0"/>
              <a:t>milik</a:t>
            </a:r>
            <a:r>
              <a:rPr lang="en-US" dirty="0" smtClean="0"/>
              <a:t> router.</a:t>
            </a:r>
          </a:p>
          <a:p>
            <a:r>
              <a:rPr lang="en-US" dirty="0" err="1" smtClean="0"/>
              <a:t>Devais</a:t>
            </a:r>
            <a:r>
              <a:rPr lang="en-US" dirty="0" smtClean="0"/>
              <a:t> yang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router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IP address </a:t>
            </a:r>
            <a:r>
              <a:rPr lang="en-US" dirty="0" err="1" smtClean="0"/>
              <a:t>dari</a:t>
            </a:r>
            <a:r>
              <a:rPr lang="en-US" dirty="0"/>
              <a:t> Router Integrated</a:t>
            </a:r>
            <a:endParaRPr lang="en-US" dirty="0" smtClean="0"/>
          </a:p>
          <a:p>
            <a:r>
              <a:rPr lang="en-US" dirty="0" err="1" smtClean="0"/>
              <a:t>Ganti</a:t>
            </a:r>
            <a:r>
              <a:rPr lang="en-US" dirty="0" smtClean="0"/>
              <a:t> username dan password default dan Linksys IP address default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l="52702" t="43651" r="17737" b="26587"/>
          <a:stretch>
            <a:fillRect/>
          </a:stretch>
        </p:blipFill>
        <p:spPr bwMode="auto">
          <a:xfrm>
            <a:off x="5051425" y="2162175"/>
            <a:ext cx="3846513" cy="217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Enabling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Konfigur</a:t>
            </a:r>
            <a:r>
              <a:rPr lang="en-US" sz="2800" dirty="0" smtClean="0"/>
              <a:t> mode  wireless</a:t>
            </a:r>
          </a:p>
          <a:p>
            <a:r>
              <a:rPr lang="en-US" sz="2800" dirty="0" err="1"/>
              <a:t>Konfigur</a:t>
            </a:r>
            <a:r>
              <a:rPr lang="en-US" sz="2800" dirty="0"/>
              <a:t> SSID </a:t>
            </a:r>
            <a:endParaRPr lang="en-US" sz="2800" dirty="0" smtClean="0"/>
          </a:p>
          <a:p>
            <a:r>
              <a:rPr lang="en-US" sz="2800" dirty="0" err="1"/>
              <a:t>Konfigur</a:t>
            </a:r>
            <a:r>
              <a:rPr lang="en-US" sz="2800" dirty="0"/>
              <a:t> channel</a:t>
            </a:r>
            <a:endParaRPr lang="en-US" sz="2800" dirty="0" smtClean="0"/>
          </a:p>
          <a:p>
            <a:r>
              <a:rPr lang="en-US" sz="2800" dirty="0" err="1"/>
              <a:t>Konfigur</a:t>
            </a:r>
            <a:r>
              <a:rPr lang="en-US" sz="2800" dirty="0"/>
              <a:t> </a:t>
            </a:r>
            <a:r>
              <a:rPr lang="en-US" sz="2800" dirty="0" err="1" smtClean="0"/>
              <a:t>enkripsi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diinginkan</a:t>
            </a:r>
            <a:endParaRPr lang="en-US" sz="2800" dirty="0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 l="48302" t="39285" r="13770" b="23413"/>
          <a:stretch>
            <a:fillRect/>
          </a:stretch>
        </p:blipFill>
        <p:spPr bwMode="auto">
          <a:xfrm>
            <a:off x="2220913" y="3671888"/>
            <a:ext cx="493395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456613" cy="871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/>
              <a:t>Router Integrated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err="1" smtClean="0"/>
              <a:t>Konfigur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Wireless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251" name="Content Placeholder 5"/>
          <p:cNvSpPr>
            <a:spLocks noGrp="1"/>
          </p:cNvSpPr>
          <p:nvPr>
            <p:ph idx="1"/>
          </p:nvPr>
        </p:nvSpPr>
        <p:spPr>
          <a:xfrm>
            <a:off x="827088" y="1520825"/>
            <a:ext cx="7069137" cy="4357688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Settingan</a:t>
            </a:r>
            <a:r>
              <a:rPr lang="en-US" sz="2000" dirty="0" smtClean="0"/>
              <a:t> </a:t>
            </a:r>
            <a:r>
              <a:rPr lang="en-US" sz="2000" dirty="0" err="1" smtClean="0"/>
              <a:t>konfigurasi</a:t>
            </a:r>
            <a:r>
              <a:rPr lang="en-US" sz="2000" dirty="0" smtClean="0"/>
              <a:t> </a:t>
            </a:r>
            <a:r>
              <a:rPr lang="en-US" sz="2000" dirty="0" err="1" smtClean="0"/>
              <a:t>klien</a:t>
            </a:r>
            <a:r>
              <a:rPr lang="en-US" sz="2000" dirty="0" smtClean="0"/>
              <a:t> wireless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cocok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wireless router</a:t>
            </a:r>
            <a:r>
              <a:rPr lang="en-US" sz="2000" dirty="0"/>
              <a:t>:</a:t>
            </a:r>
            <a:endParaRPr lang="en-US" sz="2000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SSID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Security Settings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Channel</a:t>
            </a:r>
          </a:p>
          <a:p>
            <a:pPr>
              <a:defRPr/>
            </a:pPr>
            <a:r>
              <a:rPr lang="en-US" sz="2000" dirty="0"/>
              <a:t>software </a:t>
            </a:r>
            <a:r>
              <a:rPr lang="en-US" sz="2000" dirty="0" err="1" smtClean="0"/>
              <a:t>klien</a:t>
            </a:r>
            <a:r>
              <a:rPr lang="en-US" sz="2000" dirty="0" smtClean="0"/>
              <a:t> Wireless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diintegrasikan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devais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software </a:t>
            </a:r>
            <a:r>
              <a:rPr lang="en-US" sz="2000" dirty="0" err="1" smtClean="0"/>
              <a:t>utilitas</a:t>
            </a:r>
            <a:r>
              <a:rPr lang="en-US" sz="2000" dirty="0" smtClean="0"/>
              <a:t> wireless yang stand alone, </a:t>
            </a:r>
            <a:r>
              <a:rPr lang="en-US" sz="2000" dirty="0" err="1" smtClean="0"/>
              <a:t>didapat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didownload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l="48773" t="33879" r="14861" b="17908"/>
          <a:stretch>
            <a:fillRect/>
          </a:stretch>
        </p:blipFill>
        <p:spPr bwMode="auto">
          <a:xfrm>
            <a:off x="4804003" y="4789942"/>
            <a:ext cx="3454400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68325" y="434975"/>
            <a:ext cx="8145463" cy="838200"/>
          </a:xfrm>
        </p:spPr>
        <p:txBody>
          <a:bodyPr/>
          <a:lstStyle/>
          <a:p>
            <a:r>
              <a:rPr lang="en-US" dirty="0" smtClean="0"/>
              <a:t>Chapter 11: </a:t>
            </a:r>
            <a:r>
              <a:rPr lang="en-US" dirty="0" err="1" smtClean="0"/>
              <a:t>Simpulan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55638" y="1463675"/>
            <a:ext cx="7940675" cy="3571875"/>
          </a:xfrm>
        </p:spPr>
        <p:txBody>
          <a:bodyPr>
            <a:normAutofit fontScale="85000" lnSpcReduction="10000"/>
          </a:bodyPr>
          <a:lstStyle/>
          <a:p>
            <a:r>
              <a:rPr lang="id-ID" sz="2400" dirty="0"/>
              <a:t>Desain jaringan yang baik menggabungkan kehandalan, skalabilitas, dan ketersediaan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Jaringan </a:t>
            </a:r>
            <a:r>
              <a:rPr lang="id-ID" sz="2400" dirty="0"/>
              <a:t>harus diamankan dari virus, trojan horse, worm dan serangan jaringan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Dokumen</a:t>
            </a:r>
            <a:r>
              <a:rPr lang="en-US" sz="2400" dirty="0" err="1" smtClean="0"/>
              <a:t>tasikan</a:t>
            </a:r>
            <a:r>
              <a:rPr lang="id-ID" sz="2400" dirty="0" smtClean="0"/>
              <a:t> </a:t>
            </a:r>
            <a:r>
              <a:rPr lang="id-ID" sz="2400" dirty="0"/>
              <a:t>Kinerja Jaringan Dasar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Uji </a:t>
            </a:r>
            <a:r>
              <a:rPr lang="id-ID" sz="2400" dirty="0"/>
              <a:t>konektivitas jaringan menggunakan ping dan traceroute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id-ID" sz="2400" dirty="0" smtClean="0"/>
              <a:t>Gunakan </a:t>
            </a:r>
            <a:r>
              <a:rPr lang="id-ID" sz="2400" dirty="0"/>
              <a:t>perintah IOS untuk memantau </a:t>
            </a:r>
            <a:r>
              <a:rPr lang="id-ID" sz="2400" dirty="0" smtClean="0"/>
              <a:t>dan </a:t>
            </a:r>
            <a:r>
              <a:rPr lang="id-ID" sz="2400" dirty="0"/>
              <a:t>melihat informasi tentang jaringan dan perangkat jaringan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id-ID" sz="2400" dirty="0" smtClean="0"/>
              <a:t>ackup </a:t>
            </a:r>
            <a:r>
              <a:rPr lang="id-ID" sz="2400" dirty="0"/>
              <a:t>file-file konfigurasi menggunakan TFTP atau USB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J</a:t>
            </a:r>
            <a:r>
              <a:rPr lang="id-ID" sz="2400" dirty="0" smtClean="0"/>
              <a:t>aringan Rumah</a:t>
            </a:r>
            <a:r>
              <a:rPr lang="en-US" sz="2400" dirty="0" smtClean="0"/>
              <a:t>an</a:t>
            </a:r>
            <a:r>
              <a:rPr lang="id-ID" sz="2400" dirty="0" smtClean="0"/>
              <a:t> dan </a:t>
            </a:r>
            <a:r>
              <a:rPr lang="id-ID" sz="2400" dirty="0"/>
              <a:t>usaha kecil sering menggunakan router terpadu, yang menyediakan fungsi switch, router dan jalur akses nirkabel.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60419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477838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/>
              <a:t>Devais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Kecil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568325" y="1552575"/>
            <a:ext cx="7940675" cy="3960813"/>
          </a:xfrm>
        </p:spPr>
        <p:txBody>
          <a:bodyPr/>
          <a:lstStyle/>
          <a:p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intermediate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815317"/>
            <a:ext cx="5956300" cy="380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Kecil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 smtClean="0"/>
              <a:t>Pengalamatan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463" y="1579563"/>
            <a:ext cx="7994650" cy="44577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 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pengalamatan</a:t>
            </a:r>
            <a:r>
              <a:rPr lang="en-US" dirty="0" smtClean="0"/>
              <a:t> IP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, </a:t>
            </a:r>
            <a:r>
              <a:rPr lang="en-US" dirty="0" err="1" smtClean="0"/>
              <a:t>didokumentasikan</a:t>
            </a:r>
            <a:r>
              <a:rPr lang="en-US" dirty="0" smtClean="0"/>
              <a:t> and dan </a:t>
            </a:r>
            <a:r>
              <a:rPr lang="en-US" dirty="0" err="1" smtClean="0"/>
              <a:t>dimaintain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tipikal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devais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IP :</a:t>
            </a: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Perangkat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ujung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ea typeface="+mn-ea"/>
                <a:cs typeface="+mn-cs"/>
              </a:rPr>
              <a:t>user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Server dan peripheral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Host yang </a:t>
            </a:r>
            <a:r>
              <a:rPr lang="en-US" dirty="0" err="1" smtClean="0">
                <a:ea typeface="+mn-ea"/>
                <a:cs typeface="+mn-cs"/>
              </a:rPr>
              <a:t>bisa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diakses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dari</a:t>
            </a:r>
            <a:r>
              <a:rPr lang="en-US" dirty="0" smtClean="0">
                <a:ea typeface="+mn-ea"/>
                <a:cs typeface="+mn-cs"/>
              </a:rPr>
              <a:t> Internet</a:t>
            </a: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Devais</a:t>
            </a:r>
            <a:r>
              <a:rPr lang="en-US" dirty="0" smtClean="0">
                <a:ea typeface="+mn-ea"/>
                <a:cs typeface="+mn-cs"/>
              </a:rPr>
              <a:t> intermediary</a:t>
            </a:r>
          </a:p>
          <a:p>
            <a:pPr>
              <a:defRPr/>
            </a:pP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yang </a:t>
            </a:r>
            <a:r>
              <a:rPr lang="en-US" dirty="0" err="1" smtClean="0"/>
              <a:t>terencana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administrator:</a:t>
            </a:r>
          </a:p>
          <a:p>
            <a:pPr lvl="1">
              <a:defRPr/>
            </a:pPr>
            <a:r>
              <a:rPr lang="en-US" dirty="0" smtClean="0"/>
              <a:t> Men-Track </a:t>
            </a:r>
            <a:r>
              <a:rPr lang="en-US" dirty="0" err="1" smtClean="0"/>
              <a:t>devais</a:t>
            </a:r>
            <a:r>
              <a:rPr lang="en-US" dirty="0" smtClean="0"/>
              <a:t> dan troubleshooting</a:t>
            </a:r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resources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Kecil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 smtClean="0"/>
              <a:t>Redundansi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Kecil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582613" y="1566863"/>
            <a:ext cx="7940675" cy="4005262"/>
          </a:xfrm>
        </p:spPr>
        <p:txBody>
          <a:bodyPr/>
          <a:lstStyle/>
          <a:p>
            <a:r>
              <a:rPr lang="en-US" dirty="0" err="1" smtClean="0"/>
              <a:t>Redundansi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mengeliminasi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reliabilitas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 l="37927" t="37698" r="27602" b="15279"/>
          <a:stretch>
            <a:fillRect/>
          </a:stretch>
        </p:blipFill>
        <p:spPr bwMode="auto">
          <a:xfrm>
            <a:off x="1988684" y="3417887"/>
            <a:ext cx="4484687" cy="3440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 l="36143" t="35001" r="27715" b="14880"/>
          <a:stretch>
            <a:fillRect/>
          </a:stretch>
        </p:blipFill>
        <p:spPr bwMode="auto">
          <a:xfrm>
            <a:off x="4919663" y="3367088"/>
            <a:ext cx="3910012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err="1"/>
              <a:t>Devais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Kecil</a:t>
            </a:r>
            <a:br>
              <a:rPr lang="en-US" sz="1800" dirty="0"/>
            </a:br>
            <a:r>
              <a:rPr lang="en-US" sz="3000" dirty="0" err="1" smtClean="0"/>
              <a:t>Pertimbangan</a:t>
            </a:r>
            <a:r>
              <a:rPr lang="en-US" sz="3000" dirty="0" smtClean="0"/>
              <a:t>  </a:t>
            </a:r>
            <a:r>
              <a:rPr lang="en-US" sz="3000" dirty="0" err="1" smtClean="0"/>
              <a:t>Desain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Jaringan</a:t>
            </a:r>
            <a:r>
              <a:rPr lang="en-US" sz="3000" dirty="0" smtClean="0"/>
              <a:t> Kecil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0" y="1450975"/>
            <a:ext cx="7704138" cy="2366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Server file dan mail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tersentralisasi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dan </a:t>
            </a:r>
            <a:r>
              <a:rPr lang="en-US" dirty="0" err="1" smtClean="0"/>
              <a:t>logik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redundansi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server farm.</a:t>
            </a:r>
          </a:p>
          <a:p>
            <a:pPr lvl="1">
              <a:defRPr/>
            </a:pP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redundan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server.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13142</TotalTime>
  <Pages>28</Pages>
  <Words>1761</Words>
  <Application>Microsoft Office PowerPoint</Application>
  <PresentationFormat>On-screen Show (4:3)</PresentationFormat>
  <Paragraphs>384</Paragraphs>
  <Slides>55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PPT-TMPLT-WHT_C</vt:lpstr>
      <vt:lpstr>Theme1</vt:lpstr>
      <vt:lpstr>Chapter 11: It’s a Network </vt:lpstr>
      <vt:lpstr>Chapter 11</vt:lpstr>
      <vt:lpstr>Chapter 11: Objektif</vt:lpstr>
      <vt:lpstr>Chapter 11: Objektif (lanjutan)</vt:lpstr>
      <vt:lpstr>Devais pada jaringan Kecil Topologi Jaringan Kecil</vt:lpstr>
      <vt:lpstr>Devais pada Jaringan Kecil Pemilihan Devais untuk Jaringan Kecil</vt:lpstr>
      <vt:lpstr>Devais pada Jaringan Kecil Pengalamatan untuk Jaringan Kecil </vt:lpstr>
      <vt:lpstr>Devais pada Jaringan Kecil Redundansi pada Jaringan Kecil</vt:lpstr>
      <vt:lpstr>Devais pada Jaringan Kecil Pertimbangan  Desain untuk Jaringan Kecil</vt:lpstr>
      <vt:lpstr>Protocol pada jaringan kecil Penerapan umum pada jaringan kecil</vt:lpstr>
      <vt:lpstr>Protocol pada jaringan kecil Protokol yang umum dipakai pada Jaringan Kecil</vt:lpstr>
      <vt:lpstr>Protocol pada jaringan kecil Aplikasi Real-Time untuk Jaringan Kecil</vt:lpstr>
      <vt:lpstr>Bertumbuh ke Jaringan yang Lebih Besar Menskala Jaringan Kecil</vt:lpstr>
      <vt:lpstr>Bertumbuh ke Jaringan yang Lebih Besar Analisis Protokol dari Jaringan Kecil</vt:lpstr>
      <vt:lpstr>Bertumbuh ke Jaringan yang Lebih Besar Kebutuhan Protokol yang Berkembang</vt:lpstr>
      <vt:lpstr>Ukuran Kemanan Devais Jaringan Ancaman terhadap keamanan jaringan</vt:lpstr>
      <vt:lpstr>Ukuran Kemanan Devais Jaringan Physical Security</vt:lpstr>
      <vt:lpstr>Ukuran Kemanan Devais Jaringan Tipikal dari celah keamanan</vt:lpstr>
      <vt:lpstr>Celah dan serangan jaringan Virus, Worm dan Trojan Horse</vt:lpstr>
      <vt:lpstr>Celah dan serangan jaringan  Serangan Reconnaissance</vt:lpstr>
      <vt:lpstr>Celah dan serangan jaringan  Serangan Akses</vt:lpstr>
      <vt:lpstr>Celah dan serangan jaringan  Denial of Service Attacks (DoS)</vt:lpstr>
      <vt:lpstr>Mitigasi Serangan Jaringan Backup, Upgrade, Update, dan Patch</vt:lpstr>
      <vt:lpstr>Mitigasi Serangan Jaringan Authentication, Authorization, and Accounting</vt:lpstr>
      <vt:lpstr>Mitigasi Serangan Jaringan Firewalls</vt:lpstr>
      <vt:lpstr>Mitigasi Serangan Jaringan Keamanan Endpoint</vt:lpstr>
      <vt:lpstr>Mengamankan devais Pengenalan terhadap Mengamankan Devais</vt:lpstr>
      <vt:lpstr>Mengamankan devais Passwords</vt:lpstr>
      <vt:lpstr>Mengamankan devais  Dasar Praktis Keamanan</vt:lpstr>
      <vt:lpstr>Mengamankan devais  Enable SSH</vt:lpstr>
      <vt:lpstr>Ping Interpreting Pesan ICMP</vt:lpstr>
      <vt:lpstr>Ping Leveraging Extended Ping</vt:lpstr>
      <vt:lpstr>Ping Network Baseline</vt:lpstr>
      <vt:lpstr>Tracert Interpreting Tracert Messages</vt:lpstr>
      <vt:lpstr>Show Commands Review perintah Show Commands</vt:lpstr>
      <vt:lpstr>Show Commands Melihat Settingan Router dengan Show Version </vt:lpstr>
      <vt:lpstr>Show Commands Melihat Settingan Switch dengan Show Version</vt:lpstr>
      <vt:lpstr>Perintah Host dan IOS Opsi perintah ipconfig</vt:lpstr>
      <vt:lpstr>Perintah Host dan IOS Opsi Perintah arp</vt:lpstr>
      <vt:lpstr>Perintah Host dan IOS Opsi perintah show cdp neighbors</vt:lpstr>
      <vt:lpstr>Perintah Host dan IOS  Perintah Gunakan show ip interface brief</vt:lpstr>
      <vt:lpstr>Sistem File Router dan Switch Sistem File Router</vt:lpstr>
      <vt:lpstr>Sistem File Switch  System File Switch</vt:lpstr>
      <vt:lpstr>File Konfigurasi Backup dan Restore Backup dan Restore menggunakan Text Files</vt:lpstr>
      <vt:lpstr>File Konfigurasi Backup dan Restore Backup dan Restore menggunakan TFTP</vt:lpstr>
      <vt:lpstr>File Konfigurasi Backup dan Restore Menggunakan antarmuka USB pada Router Cisco</vt:lpstr>
      <vt:lpstr>File Konfigurasi Backup dan Restore Backup dan Restore Menggunakan USB</vt:lpstr>
      <vt:lpstr>Router Integrated Devais multifungsi</vt:lpstr>
      <vt:lpstr>Router Integrated Kapabilitas Nirkabel</vt:lpstr>
      <vt:lpstr>Router Integrated Dasar keamanan untuk Wireless</vt:lpstr>
      <vt:lpstr>Router Integrated Mengkonfigur Router Integrated</vt:lpstr>
      <vt:lpstr>Router Integrated Enabling Wireless</vt:lpstr>
      <vt:lpstr>Router Integrated Konfigur Klien Wireless</vt:lpstr>
      <vt:lpstr>Chapter 11: 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USER</cp:lastModifiedBy>
  <cp:revision>1055</cp:revision>
  <cp:lastPrinted>1999-01-27T00:54:54Z</cp:lastPrinted>
  <dcterms:created xsi:type="dcterms:W3CDTF">2006-10-23T15:07:30Z</dcterms:created>
  <dcterms:modified xsi:type="dcterms:W3CDTF">2013-09-27T07:59:11Z</dcterms:modified>
</cp:coreProperties>
</file>