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47"/>
  </p:notesMasterIdLst>
  <p:handoutMasterIdLst>
    <p:handoutMasterId r:id="rId48"/>
  </p:handoutMasterIdLst>
  <p:sldIdLst>
    <p:sldId id="817" r:id="rId3"/>
    <p:sldId id="541" r:id="rId4"/>
    <p:sldId id="816" r:id="rId5"/>
    <p:sldId id="627" r:id="rId6"/>
    <p:sldId id="710" r:id="rId7"/>
    <p:sldId id="778" r:id="rId8"/>
    <p:sldId id="777" r:id="rId9"/>
    <p:sldId id="805" r:id="rId10"/>
    <p:sldId id="779" r:id="rId11"/>
    <p:sldId id="780" r:id="rId12"/>
    <p:sldId id="738" r:id="rId13"/>
    <p:sldId id="784" r:id="rId14"/>
    <p:sldId id="785" r:id="rId15"/>
    <p:sldId id="786" r:id="rId16"/>
    <p:sldId id="787" r:id="rId17"/>
    <p:sldId id="739" r:id="rId18"/>
    <p:sldId id="740" r:id="rId19"/>
    <p:sldId id="788" r:id="rId20"/>
    <p:sldId id="790" r:id="rId21"/>
    <p:sldId id="791" r:id="rId22"/>
    <p:sldId id="807" r:id="rId23"/>
    <p:sldId id="792" r:id="rId24"/>
    <p:sldId id="794" r:id="rId25"/>
    <p:sldId id="795" r:id="rId26"/>
    <p:sldId id="796" r:id="rId27"/>
    <p:sldId id="799" r:id="rId28"/>
    <p:sldId id="798" r:id="rId29"/>
    <p:sldId id="797" r:id="rId30"/>
    <p:sldId id="800" r:id="rId31"/>
    <p:sldId id="801" r:id="rId32"/>
    <p:sldId id="802" r:id="rId33"/>
    <p:sldId id="776" r:id="rId34"/>
    <p:sldId id="803" r:id="rId35"/>
    <p:sldId id="804" r:id="rId36"/>
    <p:sldId id="808" r:id="rId37"/>
    <p:sldId id="809" r:id="rId38"/>
    <p:sldId id="810" r:id="rId39"/>
    <p:sldId id="811" r:id="rId40"/>
    <p:sldId id="812" r:id="rId41"/>
    <p:sldId id="814" r:id="rId42"/>
    <p:sldId id="813" r:id="rId43"/>
    <p:sldId id="724" r:id="rId44"/>
    <p:sldId id="815" r:id="rId45"/>
    <p:sldId id="681" r:id="rId4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2" autoAdjust="0"/>
    <p:restoredTop sz="94660"/>
  </p:normalViewPr>
  <p:slideViewPr>
    <p:cSldViewPr snapToGrid="0">
      <p:cViewPr>
        <p:scale>
          <a:sx n="75" d="100"/>
          <a:sy n="75" d="100"/>
        </p:scale>
        <p:origin x="-2766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9" Type="http://schemas.openxmlformats.org/officeDocument/2006/relationships/slide" Target="slides/slide42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34" Type="http://schemas.openxmlformats.org/officeDocument/2006/relationships/slide" Target="slides/slide37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6.xml"/><Relationship Id="rId38" Type="http://schemas.openxmlformats.org/officeDocument/2006/relationships/slide" Target="slides/slide41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37" Type="http://schemas.openxmlformats.org/officeDocument/2006/relationships/slide" Target="slides/slide40.xml"/><Relationship Id="rId40" Type="http://schemas.openxmlformats.org/officeDocument/2006/relationships/slide" Target="slides/slide43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36" Type="http://schemas.openxmlformats.org/officeDocument/2006/relationships/slide" Target="slides/slide39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Relationship Id="rId35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B772C-9A16-E444-84E4-86EFFD35BFA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/>
              <a:t>Chapter 1 Sections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10.1.2.1</a:t>
            </a:r>
            <a:r>
              <a:rPr lang="en-US" baseline="0" dirty="0" smtClean="0"/>
              <a:t>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more computers are connected via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dan can share resources (such as printers dan files) without having a dedicated server. Every connected end device (known as a peer) can function as both a server dan a client. The roles of client dan server are set on a per request basis.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this example, Peer1 has a printer attached to it directly by USB, dan is setup to share the printer on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so that Peer2 can print to it. The Peer2 is setup to share a drive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folder on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 This allows Peer1 to access files on the shared folder, as well as save files to the shared folder. In addition to sharing files,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such as this one would allow users to enable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games,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share an Internet connection.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Peer-to-peer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decentralize the resources on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 Instead of locating data to be shared on dedicated servers, data can be located anywhere dan on any connected device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10.1.2.2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Peer-to-peer applications can be used on peer-to-peer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client-server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dan across the Internet.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10.1.2.3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Many P2P applications do not use a central database to record all the files available on the peers. Instead, the devices on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each tell the others what files are available when queried, dan use the file sharing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protokol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layanan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to support locating resources.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10.1.2.5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the client-server model, the device requesting the information is called a client dan the device responding to the request is called a server. Client dan server processes are considered to be in the application layer. The client begins the exchange by requesting data from the server, which responds by sending one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more streams of data to the client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10.1.2.5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 the client-server model, the device requesting the information is called a client dan the device responding to the request is called a server. Client dan server processes are considered to be in the application layer. The client begins the exchange by requesting data from the server, which responds by sending one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more streams of data to the client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B83846-9024-7C4F-A163-5F8E27AA2519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10.2.1.1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10.2.1.2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10.2.1.3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10.2.1.4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B772C-9A16-E444-84E4-86EFFD35BFA2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/>
              <a:t>Chapter 1 Sections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10.2.1.4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10.2.1.5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10.2.1.6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10.2.1.7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10.2.2.1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10.2.2.1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10.2.2.2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10.2.2.3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10.2.2.4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10.2.2.6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E95DDD-08EC-884D-B2FB-3B087C3B17BA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10.1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10.2.2.7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10.2.3.1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10.2.3.4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10.2.3.4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10.3.1.1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10.3.1.2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10.3.1.2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10.3.1.2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10.3.1.3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10.3.1.4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10.1.1.1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As shown in the figure, the application layer is the top layer of both the OSI dan TCP/IP models. It is the layer that provides the interface between the applications we use to communicate dan the underlying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over which our messages are transmitted. Application layer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protokol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are used to exchange data between programs running on the source dan destination hosts.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Section 4.1.1.1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10.3.1.5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1.5 &amp; 1.5.1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1.5 &amp; 1.5.1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Most applications, like web browsers (using HTTP)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email clients (using SMTP dan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PoP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), incorporate the functionality of the application, presentation dan session layers.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10.1.1.3</a:t>
            </a: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59D19-92DA-A548-BF2C-F95AABC3A61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10.1.1.4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5" y="6248400"/>
            <a:ext cx="2292465" cy="4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0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hdi@politekniktelkom.ac.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75" y="561991"/>
            <a:ext cx="721042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933474" y="1714520"/>
            <a:ext cx="3638499" cy="45005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CCNA Exploration v5.0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Network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Yahdi</a:t>
            </a:r>
            <a:r>
              <a:rPr lang="en-US" sz="2000" dirty="0" smtClean="0"/>
              <a:t> </a:t>
            </a:r>
            <a:r>
              <a:rPr lang="en-US" sz="2000" dirty="0" err="1" smtClean="0"/>
              <a:t>Siradj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3"/>
              </a:rPr>
              <a:t>yahdi@politekniktelkom.ac.id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@</a:t>
            </a:r>
            <a:r>
              <a:rPr lang="en-US" sz="2000" dirty="0" err="1" smtClean="0"/>
              <a:t>yahdiinformatik</a:t>
            </a:r>
            <a:r>
              <a:rPr lang="en-US" sz="20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TK 1073 –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/>
              <a:t>Semester </a:t>
            </a:r>
            <a:r>
              <a:rPr lang="en-US" sz="2000" dirty="0" err="1"/>
              <a:t>Ganjil</a:t>
            </a:r>
            <a:r>
              <a:rPr lang="en-US" sz="2000" dirty="0"/>
              <a:t> 2013 - 2014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grpSp>
        <p:nvGrpSpPr>
          <p:cNvPr id="8" name="Group 32"/>
          <p:cNvGrpSpPr/>
          <p:nvPr/>
        </p:nvGrpSpPr>
        <p:grpSpPr>
          <a:xfrm>
            <a:off x="857224" y="1643050"/>
            <a:ext cx="2357454" cy="1428760"/>
            <a:chOff x="1121545" y="1890484"/>
            <a:chExt cx="6522289" cy="3223372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121545" y="1890484"/>
              <a:ext cx="5929354" cy="32233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Cisco Academy</a:t>
              </a:r>
              <a:endParaRPr lang="en-US" dirty="0"/>
            </a:p>
          </p:txBody>
        </p:sp>
        <p:grpSp>
          <p:nvGrpSpPr>
            <p:cNvPr id="10" name="Group 29"/>
            <p:cNvGrpSpPr/>
            <p:nvPr/>
          </p:nvGrpSpPr>
          <p:grpSpPr>
            <a:xfrm>
              <a:off x="2000232" y="3191054"/>
              <a:ext cx="5643602" cy="1476000"/>
              <a:chOff x="1928794" y="4381892"/>
              <a:chExt cx="5643602" cy="1476000"/>
            </a:xfrm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742952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5"/>
              <p:cNvSpPr/>
              <p:nvPr/>
            </p:nvSpPr>
            <p:spPr>
              <a:xfrm>
                <a:off x="7140010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5049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0986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71474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4489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5537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65866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76354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6842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5113426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540293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5692450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5981962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34402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23914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928794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2218306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250781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2797331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0534" y="6336268"/>
            <a:ext cx="90515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dipergunakan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pengajaran</a:t>
            </a:r>
            <a:r>
              <a:rPr lang="en-US" sz="1600" dirty="0"/>
              <a:t> di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smtClean="0"/>
              <a:t>Telkom Applied Science School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79153"/>
            <a:ext cx="4197465" cy="853985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972106" y="3967976"/>
            <a:ext cx="3854450" cy="148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charset="0"/>
              </a:rPr>
              <a:t>Chapter 10: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Application Layer</a:t>
            </a:r>
            <a:endParaRPr lang="en-US" sz="2800" dirty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Application, Session dan Presentation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TCP/IP Application Layer </a:t>
            </a:r>
            <a:r>
              <a:rPr lang="en-US" sz="2800" dirty="0" err="1" smtClean="0">
                <a:latin typeface="Arial" charset="0"/>
              </a:rPr>
              <a:t>protokol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371" y="1494971"/>
            <a:ext cx="84473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File </a:t>
            </a:r>
            <a:r>
              <a:rPr lang="en-US" b="1" dirty="0"/>
              <a:t>Transfer </a:t>
            </a:r>
            <a:r>
              <a:rPr lang="en-US" b="1" dirty="0" smtClean="0"/>
              <a:t>Protocol (FTP</a:t>
            </a:r>
            <a:r>
              <a:rPr lang="en-US" b="1" dirty="0"/>
              <a:t>) </a:t>
            </a:r>
            <a:r>
              <a:rPr lang="en-US" dirty="0"/>
              <a:t>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transfer </a:t>
            </a:r>
            <a:r>
              <a:rPr lang="en-US" dirty="0"/>
              <a:t>file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b="1" dirty="0"/>
              <a:t>Trivial File Transfer </a:t>
            </a:r>
            <a:r>
              <a:rPr lang="en-US" b="1" dirty="0" err="1" smtClean="0"/>
              <a:t>Protokol</a:t>
            </a:r>
            <a:r>
              <a:rPr lang="en-US" b="1" dirty="0" smtClean="0"/>
              <a:t> (TFTP) </a:t>
            </a:r>
            <a:r>
              <a:rPr lang="en-US" dirty="0" smtClean="0"/>
              <a:t>–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/>
              <a:t> transfer file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connectionless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Simple Mail Transfer </a:t>
            </a:r>
            <a:r>
              <a:rPr lang="en-US" b="1" dirty="0" smtClean="0"/>
              <a:t>Protocol (SMTP</a:t>
            </a:r>
            <a:r>
              <a:rPr lang="en-US" b="1" dirty="0"/>
              <a:t>)</a:t>
            </a:r>
            <a:r>
              <a:rPr lang="en-US" dirty="0"/>
              <a:t> 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email dan </a:t>
            </a:r>
            <a:r>
              <a:rPr lang="en-US" dirty="0"/>
              <a:t>attachments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Post Office </a:t>
            </a:r>
            <a:r>
              <a:rPr lang="en-US" b="1" dirty="0" smtClean="0"/>
              <a:t>Protocol </a:t>
            </a:r>
            <a:r>
              <a:rPr lang="en-US" b="1" dirty="0"/>
              <a:t>(POP)</a:t>
            </a:r>
            <a:r>
              <a:rPr lang="en-US" dirty="0"/>
              <a:t> 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email </a:t>
            </a:r>
            <a:r>
              <a:rPr lang="en-US" dirty="0"/>
              <a:t>clients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 </a:t>
            </a:r>
            <a:r>
              <a:rPr lang="en-US" dirty="0" err="1" smtClean="0"/>
              <a:t>dari</a:t>
            </a:r>
            <a:r>
              <a:rPr lang="en-US" dirty="0" smtClean="0"/>
              <a:t> server remote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Internet Message Access </a:t>
            </a:r>
            <a:r>
              <a:rPr lang="en-US" b="1" dirty="0" err="1" smtClean="0"/>
              <a:t>Protokol</a:t>
            </a:r>
            <a:r>
              <a:rPr lang="en-US" b="1" dirty="0" smtClean="0"/>
              <a:t> (IMAP</a:t>
            </a:r>
            <a:r>
              <a:rPr lang="en-US" b="1" dirty="0"/>
              <a:t>) </a:t>
            </a:r>
            <a:r>
              <a:rPr lang="en-US" dirty="0" smtClean="0"/>
              <a:t>–</a:t>
            </a:r>
            <a:r>
              <a:rPr lang="en-US" dirty="0" err="1" smtClean="0"/>
              <a:t>protokol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23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>
                <a:latin typeface="Arial" charset="0"/>
              </a:rPr>
              <a:t>Bagaimana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protokol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Application </a:t>
            </a:r>
            <a:r>
              <a:rPr lang="en-US" sz="1800" dirty="0" err="1" smtClean="0">
                <a:latin typeface="Arial" charset="0"/>
              </a:rPr>
              <a:t>berinteraksi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aplikasi</a:t>
            </a:r>
            <a:r>
              <a:rPr lang="en-US" sz="1800" dirty="0" smtClean="0">
                <a:latin typeface="Arial" charset="0"/>
              </a:rPr>
              <a:t> End-User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err="1">
                <a:latin typeface="Arial" charset="0"/>
              </a:rPr>
              <a:t>jaringan</a:t>
            </a:r>
            <a:r>
              <a:rPr lang="en-US" dirty="0">
                <a:latin typeface="Arial" charset="0"/>
              </a:rPr>
              <a:t> Peer-to-Peer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600" y="1692634"/>
            <a:ext cx="804879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in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1700" y="6077464"/>
            <a:ext cx="736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client dan </a:t>
            </a:r>
            <a:r>
              <a:rPr lang="en-US" sz="2000" dirty="0"/>
              <a:t>server </a:t>
            </a:r>
            <a:r>
              <a:rPr lang="en-US" sz="2000" dirty="0" err="1" smtClean="0"/>
              <a:t>diset</a:t>
            </a:r>
            <a:r>
              <a:rPr lang="en-US" sz="2000" dirty="0" smtClean="0"/>
              <a:t> </a:t>
            </a:r>
            <a:r>
              <a:rPr lang="en-US" sz="2000" dirty="0" err="1" smtClean="0"/>
              <a:t>berbabis</a:t>
            </a:r>
            <a:r>
              <a:rPr lang="en-US" sz="2000" dirty="0" smtClean="0"/>
              <a:t> request.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5" y="2117366"/>
            <a:ext cx="6438067" cy="392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charset="0"/>
              </a:rPr>
              <a:t>Bagaimana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Application </a:t>
            </a:r>
            <a:r>
              <a:rPr lang="en-US" sz="1800" dirty="0" err="1">
                <a:latin typeface="Arial" charset="0"/>
              </a:rPr>
              <a:t>berinteraksi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End-User</a:t>
            </a:r>
            <a:br>
              <a:rPr lang="en-US" sz="1800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Aplikasi</a:t>
            </a:r>
            <a:r>
              <a:rPr lang="en-US" dirty="0" smtClean="0">
                <a:latin typeface="Arial" charset="0"/>
              </a:rPr>
              <a:t> Peer-to-Peer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00" y="1480268"/>
            <a:ext cx="804879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Client dan server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975" y="5817415"/>
            <a:ext cx="84080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menginisiasi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dan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komunikasi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4" y="1939153"/>
            <a:ext cx="646010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406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charset="0"/>
              </a:rPr>
              <a:t>Bagaimana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Application </a:t>
            </a:r>
            <a:r>
              <a:rPr lang="en-US" sz="1800" dirty="0" err="1">
                <a:latin typeface="Arial" charset="0"/>
              </a:rPr>
              <a:t>berinteraksi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End-User</a:t>
            </a:r>
            <a:br>
              <a:rPr lang="en-US" sz="1800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Aplikasi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Umum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dari</a:t>
            </a:r>
            <a:r>
              <a:rPr lang="en-US" dirty="0" smtClean="0">
                <a:latin typeface="Arial" charset="0"/>
              </a:rPr>
              <a:t> P2P</a:t>
            </a:r>
            <a:endParaRPr lang="en-US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15" y="1509486"/>
            <a:ext cx="854891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 P2P,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client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/>
              <a:t>server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err="1" smtClean="0"/>
              <a:t>Aplikasi</a:t>
            </a:r>
            <a:r>
              <a:rPr lang="en-US" dirty="0" smtClean="0"/>
              <a:t> P2P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/>
              <a:t>eDonkey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/>
              <a:t>eMule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/>
              <a:t>Shareaza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/>
              <a:t>BitTorrent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/>
              <a:t>Bitcoin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err="1" smtClean="0"/>
              <a:t>LionShare</a:t>
            </a: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P2P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Gnutella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file </a:t>
            </a:r>
            <a:r>
              <a:rPr lang="en-US" dirty="0" err="1" smtClean="0"/>
              <a:t>pada</a:t>
            </a:r>
            <a:r>
              <a:rPr lang="en-US" dirty="0" smtClean="0"/>
              <a:t> hard disk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51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Bagaimana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Application </a:t>
            </a:r>
            <a:r>
              <a:rPr lang="en-US" sz="1800" dirty="0" err="1">
                <a:latin typeface="Arial" charset="0"/>
              </a:rPr>
              <a:t>berinteraksi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End-User</a:t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Model Client-Server</a:t>
            </a:r>
            <a:endParaRPr lang="en-US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5" y="1511300"/>
            <a:ext cx="756388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58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charset="0"/>
              </a:rPr>
              <a:t>Bagaimana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Application </a:t>
            </a:r>
            <a:r>
              <a:rPr lang="en-US" sz="1800" dirty="0" err="1">
                <a:latin typeface="Arial" charset="0"/>
              </a:rPr>
              <a:t>berinteraksi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End-User</a:t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Model Client-Server</a:t>
            </a:r>
            <a:endParaRPr lang="en-US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87" y="1308101"/>
            <a:ext cx="6938028" cy="47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05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811" y="2310279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10.2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dan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smtClean="0"/>
              <a:t>Application Layer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latin typeface="Arial" charset="0"/>
              </a:rPr>
              <a:t>protokol</a:t>
            </a:r>
            <a:r>
              <a:rPr lang="en-US" sz="1800" dirty="0" smtClean="0">
                <a:latin typeface="Arial" charset="0"/>
              </a:rPr>
              <a:t> Layer </a:t>
            </a:r>
            <a:r>
              <a:rPr lang="en-US" sz="1800" dirty="0" err="1" smtClean="0">
                <a:latin typeface="Arial" charset="0"/>
              </a:rPr>
              <a:t>Aplikasi</a:t>
            </a:r>
            <a:r>
              <a:rPr lang="en-US" sz="1800" dirty="0" smtClean="0">
                <a:latin typeface="Arial" charset="0"/>
              </a:rPr>
              <a:t> yang </a:t>
            </a:r>
            <a:r>
              <a:rPr lang="en-US" sz="1800" dirty="0" err="1" smtClean="0">
                <a:latin typeface="Arial" charset="0"/>
              </a:rPr>
              <a:t>umum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digunakan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Review </a:t>
            </a:r>
            <a:r>
              <a:rPr lang="en-US" dirty="0" err="1" smtClean="0">
                <a:latin typeface="Arial" charset="0"/>
              </a:rPr>
              <a:t>Protokol</a:t>
            </a:r>
            <a:r>
              <a:rPr lang="en-US" dirty="0" smtClean="0">
                <a:latin typeface="Arial" charset="0"/>
              </a:rPr>
              <a:t> Layer </a:t>
            </a:r>
            <a:r>
              <a:rPr lang="en-US" dirty="0" err="1" smtClean="0">
                <a:latin typeface="Arial" charset="0"/>
              </a:rPr>
              <a:t>Aplikasi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Tiga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layer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Hypertext Transfer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HTTP)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Browsing web</a:t>
            </a:r>
            <a:endParaRPr lang="en-US" dirty="0"/>
          </a:p>
          <a:p>
            <a:r>
              <a:rPr lang="en-US" dirty="0"/>
              <a:t>Simple Mail Transfer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(SMTP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email</a:t>
            </a:r>
            <a:endParaRPr lang="en-US" dirty="0"/>
          </a:p>
          <a:p>
            <a:r>
              <a:rPr lang="en-US" dirty="0"/>
              <a:t>Post Office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(POP)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Hypertext Transfer Protocol / Markup Language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94360"/>
            <a:ext cx="8733677" cy="492640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URL: http://www.cisco.com/index.html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Pertama</a:t>
            </a:r>
            <a:r>
              <a:rPr lang="en-US" dirty="0" smtClean="0"/>
              <a:t>, browser </a:t>
            </a:r>
            <a:r>
              <a:rPr lang="en-US" dirty="0" err="1" smtClean="0"/>
              <a:t>menginterpreatasi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URL</a:t>
            </a:r>
            <a:r>
              <a:rPr lang="en-US" dirty="0"/>
              <a:t>:</a:t>
            </a:r>
          </a:p>
          <a:p>
            <a:pPr marL="338137" lvl="1" indent="0">
              <a:spcBef>
                <a:spcPts val="0"/>
              </a:spcBef>
            </a:pPr>
            <a:r>
              <a:rPr lang="en-US" dirty="0"/>
              <a:t>1. </a:t>
            </a:r>
            <a:r>
              <a:rPr lang="en-US" b="1" dirty="0"/>
              <a:t>http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)</a:t>
            </a:r>
            <a:endParaRPr lang="en-US" dirty="0"/>
          </a:p>
          <a:p>
            <a:pPr marL="338137" lvl="1" indent="0">
              <a:spcBef>
                <a:spcPts val="0"/>
              </a:spcBef>
            </a:pPr>
            <a:r>
              <a:rPr lang="en-US" dirty="0"/>
              <a:t>2. www.cisco.com </a:t>
            </a:r>
            <a:r>
              <a:rPr lang="en-US" dirty="0" smtClean="0"/>
              <a:t>(</a:t>
            </a:r>
            <a:r>
              <a:rPr lang="en-US" dirty="0" err="1" smtClean="0"/>
              <a:t>nama</a:t>
            </a:r>
            <a:r>
              <a:rPr lang="en-US" dirty="0" smtClean="0"/>
              <a:t> server)</a:t>
            </a:r>
            <a:endParaRPr lang="en-US" dirty="0"/>
          </a:p>
          <a:p>
            <a:pPr marL="338137" lvl="1" indent="0">
              <a:spcBef>
                <a:spcPts val="0"/>
              </a:spcBef>
            </a:pPr>
            <a:r>
              <a:rPr lang="en-US" dirty="0"/>
              <a:t>3. </a:t>
            </a:r>
            <a:r>
              <a:rPr lang="en-US" b="1" dirty="0"/>
              <a:t>index.html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diminta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Browser </a:t>
            </a:r>
            <a:r>
              <a:rPr lang="en-US" dirty="0" err="1" smtClean="0"/>
              <a:t>menge-cek</a:t>
            </a:r>
            <a:r>
              <a:rPr lang="en-US" dirty="0" smtClean="0"/>
              <a:t> DNS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mengkonversi</a:t>
            </a:r>
            <a:r>
              <a:rPr lang="en-US" dirty="0" smtClean="0"/>
              <a:t> www.cisco.com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 </a:t>
            </a:r>
            <a:r>
              <a:rPr lang="en-US" dirty="0" err="1" smtClean="0"/>
              <a:t>numerik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Gunakan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HTTP </a:t>
            </a:r>
            <a:r>
              <a:rPr lang="en-US" dirty="0" err="1" smtClean="0"/>
              <a:t>mengirim</a:t>
            </a:r>
            <a:r>
              <a:rPr lang="en-US" dirty="0" smtClean="0"/>
              <a:t> request GET </a:t>
            </a:r>
            <a:r>
              <a:rPr lang="en-US" dirty="0" err="1" smtClean="0"/>
              <a:t>ke</a:t>
            </a:r>
            <a:r>
              <a:rPr lang="en-US" dirty="0" smtClean="0"/>
              <a:t> server dan </a:t>
            </a:r>
            <a:r>
              <a:rPr lang="en-US" dirty="0" err="1" smtClean="0"/>
              <a:t>meminta</a:t>
            </a:r>
            <a:r>
              <a:rPr lang="en-US" dirty="0" smtClean="0"/>
              <a:t> file </a:t>
            </a:r>
            <a:r>
              <a:rPr lang="en-US" b="1" dirty="0" smtClean="0"/>
              <a:t>index.html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Server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HTML </a:t>
            </a:r>
            <a:r>
              <a:rPr lang="en-US" dirty="0" err="1" smtClean="0"/>
              <a:t>untuk</a:t>
            </a:r>
            <a:r>
              <a:rPr lang="en-US" dirty="0" smtClean="0"/>
              <a:t> web </a:t>
            </a:r>
            <a:r>
              <a:rPr lang="en-US" dirty="0"/>
              <a:t>page </a:t>
            </a:r>
            <a:r>
              <a:rPr lang="en-US" dirty="0" err="1" smtClean="0"/>
              <a:t>ini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Browser </a:t>
            </a:r>
            <a:r>
              <a:rPr lang="en-US" dirty="0" smtClean="0"/>
              <a:t>me-decipher </a:t>
            </a:r>
            <a:r>
              <a:rPr lang="en-US" dirty="0" err="1" smtClean="0"/>
              <a:t>kode</a:t>
            </a:r>
            <a:r>
              <a:rPr lang="en-US" dirty="0" smtClean="0"/>
              <a:t> HTML dan </a:t>
            </a:r>
            <a:r>
              <a:rPr lang="en-US" dirty="0" err="1" smtClean="0"/>
              <a:t>memformat</a:t>
            </a:r>
            <a:r>
              <a:rPr lang="en-US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653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HTTP dan HTTPS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7371" y="1572089"/>
            <a:ext cx="35124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</a:t>
            </a:r>
            <a:r>
              <a:rPr lang="en-US" sz="2000" dirty="0" smtClean="0"/>
              <a:t> publish dan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HTML</a:t>
            </a: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/>
              <a:t> transfer data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/>
              <a:t>Menspesifikasi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/>
              <a:t> </a:t>
            </a:r>
            <a:r>
              <a:rPr lang="en-US" sz="2000" dirty="0" err="1" smtClean="0"/>
              <a:t>meminta</a:t>
            </a:r>
            <a:r>
              <a:rPr lang="en-US" sz="2000" dirty="0" smtClean="0"/>
              <a:t> / </a:t>
            </a:r>
            <a:r>
              <a:rPr lang="en-US" sz="2000" dirty="0" err="1" smtClean="0"/>
              <a:t>merespon</a:t>
            </a:r>
            <a:r>
              <a:rPr lang="en-US" sz="2000" dirty="0" smtClean="0"/>
              <a:t> data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umum</a:t>
            </a:r>
            <a:r>
              <a:rPr lang="en-US" sz="2000" dirty="0" smtClean="0"/>
              <a:t> : GET</a:t>
            </a:r>
            <a:r>
              <a:rPr lang="en-US" sz="2000" dirty="0"/>
              <a:t>, POST, </a:t>
            </a:r>
            <a:r>
              <a:rPr lang="en-US" sz="2000" dirty="0" smtClean="0"/>
              <a:t>dan PUT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/>
              <a:t>GET</a:t>
            </a:r>
            <a:r>
              <a:rPr lang="en-US" sz="2000" dirty="0"/>
              <a:t> 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client </a:t>
            </a:r>
            <a:r>
              <a:rPr lang="en-US" sz="2000" dirty="0" err="1" smtClean="0"/>
              <a:t>untuk</a:t>
            </a:r>
            <a:r>
              <a:rPr lang="en-US" sz="2000" dirty="0" smtClean="0"/>
              <a:t> data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/>
              <a:t>POST</a:t>
            </a:r>
            <a:r>
              <a:rPr lang="en-US" sz="2000" dirty="0"/>
              <a:t> </a:t>
            </a:r>
            <a:r>
              <a:rPr lang="en-US" sz="2000" dirty="0" smtClean="0"/>
              <a:t>dan</a:t>
            </a:r>
            <a:r>
              <a:rPr lang="en-US" sz="2000" dirty="0"/>
              <a:t> </a:t>
            </a:r>
            <a:r>
              <a:rPr lang="en-US" sz="2000" b="1" dirty="0" err="1" smtClean="0"/>
              <a:t>PUT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</a:t>
            </a:r>
            <a:r>
              <a:rPr lang="en-US" sz="2000" dirty="0" smtClean="0"/>
              <a:t> upload </a:t>
            </a:r>
            <a:r>
              <a:rPr lang="en-US" sz="2000" dirty="0"/>
              <a:t>data </a:t>
            </a:r>
            <a:r>
              <a:rPr lang="en-US" sz="2000" dirty="0" err="1" smtClean="0"/>
              <a:t>ke</a:t>
            </a:r>
            <a:r>
              <a:rPr lang="en-US" sz="2000" dirty="0" smtClean="0"/>
              <a:t> web </a:t>
            </a:r>
            <a:r>
              <a:rPr lang="en-US" sz="2000" dirty="0"/>
              <a:t>server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93862"/>
            <a:ext cx="54006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870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10 </a:t>
            </a:r>
            <a:r>
              <a:rPr lang="en-US" dirty="0" err="1" smtClean="0">
                <a:latin typeface="Arial" charset="0"/>
              </a:rPr>
              <a:t>Objektif</a:t>
            </a:r>
            <a:endParaRPr lang="en-US" dirty="0">
              <a:latin typeface="Arial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err="1" smtClean="0">
                <a:cs typeface="Arial" charset="0"/>
              </a:rPr>
              <a:t>Menjelaskan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fungsi</a:t>
            </a:r>
            <a:r>
              <a:rPr lang="en-US" sz="1800" dirty="0" smtClean="0">
                <a:cs typeface="Arial" charset="0"/>
              </a:rPr>
              <a:t> layer application, layer session, dan layer presentation yang </a:t>
            </a:r>
            <a:r>
              <a:rPr lang="en-US" sz="1800" dirty="0" err="1" smtClean="0">
                <a:cs typeface="Arial" charset="0"/>
              </a:rPr>
              <a:t>bekerja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bersama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untuk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menyediakan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layanan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jaringan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ke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penggunan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akhir</a:t>
            </a:r>
            <a:r>
              <a:rPr lang="en-US" sz="1800" dirty="0" smtClean="0">
                <a:cs typeface="Arial" charset="0"/>
              </a:rPr>
              <a:t> application.</a:t>
            </a:r>
            <a:endParaRPr lang="en-US" sz="1800" dirty="0">
              <a:cs typeface="Arial" charset="0"/>
            </a:endParaRPr>
          </a:p>
          <a:p>
            <a:pPr eaLnBrk="1" hangingPunct="1"/>
            <a:r>
              <a:rPr lang="en-US" sz="1800" dirty="0" err="1" smtClean="0">
                <a:cs typeface="Arial" charset="0"/>
              </a:rPr>
              <a:t>Menjelaskan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bagaimana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protokol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umum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dari</a:t>
            </a:r>
            <a:r>
              <a:rPr lang="en-US" sz="1800" dirty="0" smtClean="0">
                <a:cs typeface="Arial" charset="0"/>
              </a:rPr>
              <a:t> layer application </a:t>
            </a:r>
            <a:r>
              <a:rPr lang="en-US" sz="1800" dirty="0" err="1" smtClean="0">
                <a:cs typeface="Arial" charset="0"/>
              </a:rPr>
              <a:t>berinteraksi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dengan</a:t>
            </a:r>
            <a:r>
              <a:rPr lang="en-US" sz="1800" dirty="0" smtClean="0">
                <a:cs typeface="Arial" charset="0"/>
              </a:rPr>
              <a:t> application </a:t>
            </a:r>
            <a:r>
              <a:rPr lang="en-US" sz="1800" dirty="0" err="1" smtClean="0">
                <a:cs typeface="Arial" charset="0"/>
              </a:rPr>
              <a:t>pengguna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akhir</a:t>
            </a:r>
            <a:r>
              <a:rPr lang="en-US" sz="1800" dirty="0" smtClean="0">
                <a:cs typeface="Arial" charset="0"/>
              </a:rPr>
              <a:t>.</a:t>
            </a:r>
            <a:endParaRPr lang="en-US" sz="1800" dirty="0">
              <a:cs typeface="Arial" charset="0"/>
            </a:endParaRPr>
          </a:p>
          <a:p>
            <a:r>
              <a:rPr lang="en-US" sz="1800" dirty="0" err="1" smtClean="0">
                <a:cs typeface="Arial" charset="0"/>
              </a:rPr>
              <a:t>Menjelaskan</a:t>
            </a:r>
            <a:r>
              <a:rPr lang="en-US" sz="1800" dirty="0" smtClean="0">
                <a:cs typeface="Arial" charset="0"/>
              </a:rPr>
              <a:t> , </a:t>
            </a:r>
            <a:r>
              <a:rPr lang="en-US" sz="1800" dirty="0" err="1" smtClean="0">
                <a:cs typeface="Arial" charset="0"/>
              </a:rPr>
              <a:t>pada</a:t>
            </a:r>
            <a:r>
              <a:rPr lang="en-US" sz="1800" dirty="0" smtClean="0">
                <a:cs typeface="Arial" charset="0"/>
              </a:rPr>
              <a:t> level </a:t>
            </a:r>
            <a:r>
              <a:rPr lang="en-US" sz="1800" dirty="0" err="1" smtClean="0">
                <a:cs typeface="Arial" charset="0"/>
              </a:rPr>
              <a:t>tinggi</a:t>
            </a:r>
            <a:r>
              <a:rPr lang="en-US" sz="1800" dirty="0" smtClean="0">
                <a:cs typeface="Arial" charset="0"/>
              </a:rPr>
              <a:t>, </a:t>
            </a:r>
            <a:r>
              <a:rPr lang="en-US" sz="1800" dirty="0" err="1" smtClean="0">
                <a:cs typeface="Arial" charset="0"/>
              </a:rPr>
              <a:t>protokol</a:t>
            </a:r>
            <a:r>
              <a:rPr lang="en-US" sz="1800" dirty="0" smtClean="0">
                <a:cs typeface="Arial" charset="0"/>
              </a:rPr>
              <a:t> layer application yang </a:t>
            </a:r>
            <a:r>
              <a:rPr lang="en-US" sz="1800" dirty="0" err="1" smtClean="0">
                <a:cs typeface="Arial" charset="0"/>
              </a:rPr>
              <a:t>menyediakan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layanan</a:t>
            </a:r>
            <a:r>
              <a:rPr lang="en-US" sz="1800" dirty="0">
                <a:cs typeface="Arial" charset="0"/>
              </a:rPr>
              <a:t> Internet </a:t>
            </a:r>
            <a:r>
              <a:rPr lang="en-US" sz="1800" dirty="0" err="1" smtClean="0">
                <a:cs typeface="Arial" charset="0"/>
              </a:rPr>
              <a:t>ke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pengguna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akhir</a:t>
            </a:r>
            <a:r>
              <a:rPr lang="en-US" sz="1800" dirty="0" smtClean="0">
                <a:cs typeface="Arial" charset="0"/>
              </a:rPr>
              <a:t>, </a:t>
            </a:r>
            <a:r>
              <a:rPr lang="en-US" sz="1800" dirty="0" err="1" smtClean="0">
                <a:cs typeface="Arial" charset="0"/>
              </a:rPr>
              <a:t>termasuk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layanan</a:t>
            </a:r>
            <a:r>
              <a:rPr lang="en-US" sz="1800" dirty="0">
                <a:cs typeface="Arial" charset="0"/>
              </a:rPr>
              <a:t> WWW dan email.</a:t>
            </a:r>
          </a:p>
          <a:p>
            <a:r>
              <a:rPr lang="en-US" sz="1800" dirty="0" err="1" smtClean="0">
                <a:cs typeface="Arial" charset="0"/>
              </a:rPr>
              <a:t>Menjelaskan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protokol</a:t>
            </a:r>
            <a:r>
              <a:rPr lang="en-US" sz="1800" dirty="0">
                <a:cs typeface="Arial" charset="0"/>
              </a:rPr>
              <a:t> layer </a:t>
            </a:r>
            <a:r>
              <a:rPr lang="en-US" sz="1800" dirty="0" smtClean="0">
                <a:cs typeface="Arial" charset="0"/>
              </a:rPr>
              <a:t>application yang </a:t>
            </a:r>
            <a:r>
              <a:rPr lang="en-US" sz="1800" dirty="0" err="1" smtClean="0">
                <a:cs typeface="Arial" charset="0"/>
              </a:rPr>
              <a:t>menyediakan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>
                <a:cs typeface="Arial" charset="0"/>
              </a:rPr>
              <a:t>layanan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pengalamatan</a:t>
            </a:r>
            <a:r>
              <a:rPr lang="en-US" sz="1800" dirty="0" smtClean="0">
                <a:cs typeface="Arial" charset="0"/>
              </a:rPr>
              <a:t> IP, </a:t>
            </a:r>
            <a:r>
              <a:rPr lang="en-US" sz="1800" dirty="0" err="1" smtClean="0">
                <a:cs typeface="Arial" charset="0"/>
              </a:rPr>
              <a:t>termasuk</a:t>
            </a:r>
            <a:r>
              <a:rPr lang="en-US" sz="1800" dirty="0" smtClean="0">
                <a:cs typeface="Arial" charset="0"/>
              </a:rPr>
              <a:t> DNS dan </a:t>
            </a:r>
            <a:r>
              <a:rPr lang="en-US" sz="1800" dirty="0">
                <a:cs typeface="Arial" charset="0"/>
              </a:rPr>
              <a:t>DHCP.</a:t>
            </a:r>
          </a:p>
          <a:p>
            <a:r>
              <a:rPr lang="en-US" sz="1800" dirty="0" err="1" smtClean="0">
                <a:latin typeface="Arial" charset="0"/>
                <a:cs typeface="Arial" charset="0"/>
              </a:rPr>
              <a:t>Menjelaskan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fitur</a:t>
            </a:r>
            <a:r>
              <a:rPr lang="en-US" sz="1800" dirty="0" smtClean="0">
                <a:latin typeface="Arial" charset="0"/>
                <a:cs typeface="Arial" charset="0"/>
              </a:rPr>
              <a:t> dan </a:t>
            </a:r>
            <a:r>
              <a:rPr lang="en-US" sz="1800" dirty="0" err="1" smtClean="0">
                <a:latin typeface="Arial" charset="0"/>
                <a:cs typeface="Arial" charset="0"/>
              </a:rPr>
              <a:t>operasi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</a:rPr>
              <a:t>well-known </a:t>
            </a:r>
            <a:r>
              <a:rPr lang="en-US" sz="1800" dirty="0" err="1">
                <a:latin typeface="Arial" charset="0"/>
                <a:cs typeface="Arial" charset="0"/>
              </a:rPr>
              <a:t>protokol</a:t>
            </a:r>
            <a:r>
              <a:rPr lang="en-US" sz="1800" dirty="0">
                <a:latin typeface="Arial" charset="0"/>
                <a:cs typeface="Arial" charset="0"/>
              </a:rPr>
              <a:t> layer </a:t>
            </a:r>
            <a:r>
              <a:rPr lang="en-US" sz="1800" dirty="0" smtClean="0">
                <a:latin typeface="Arial" charset="0"/>
                <a:cs typeface="Arial" charset="0"/>
              </a:rPr>
              <a:t>application </a:t>
            </a:r>
            <a:r>
              <a:rPr lang="en-US" sz="1800" dirty="0" err="1" smtClean="0">
                <a:latin typeface="Arial" charset="0"/>
                <a:cs typeface="Arial" charset="0"/>
              </a:rPr>
              <a:t>dengan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fitur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cs typeface="Arial" charset="0"/>
              </a:rPr>
              <a:t>layanan</a:t>
            </a:r>
            <a:r>
              <a:rPr lang="en-US" sz="1800" dirty="0">
                <a:latin typeface="Arial" charset="0"/>
                <a:cs typeface="Arial" charset="0"/>
              </a:rPr>
              <a:t> sharing, </a:t>
            </a:r>
            <a:r>
              <a:rPr lang="en-US" sz="1800" dirty="0" err="1" smtClean="0">
                <a:latin typeface="Arial" charset="0"/>
                <a:cs typeface="Arial" charset="0"/>
              </a:rPr>
              <a:t>seperti</a:t>
            </a:r>
            <a:r>
              <a:rPr lang="en-US" sz="1800" dirty="0" smtClean="0">
                <a:latin typeface="Arial" charset="0"/>
                <a:cs typeface="Arial" charset="0"/>
              </a:rPr>
              <a:t> : </a:t>
            </a:r>
            <a:r>
              <a:rPr lang="en-US" sz="1800" dirty="0">
                <a:latin typeface="Arial" charset="0"/>
                <a:cs typeface="Arial" charset="0"/>
              </a:rPr>
              <a:t>FTP, File Sharing </a:t>
            </a:r>
            <a:r>
              <a:rPr lang="en-US" sz="1800" dirty="0" smtClean="0">
                <a:latin typeface="Arial" charset="0"/>
                <a:cs typeface="Arial" charset="0"/>
              </a:rPr>
              <a:t>Services</a:t>
            </a:r>
            <a:r>
              <a:rPr lang="en-US" sz="1800" dirty="0">
                <a:latin typeface="Arial" charset="0"/>
                <a:cs typeface="Arial" charset="0"/>
              </a:rPr>
              <a:t>, </a:t>
            </a:r>
            <a:r>
              <a:rPr lang="en-US" sz="1800" dirty="0" err="1">
                <a:latin typeface="Arial" charset="0"/>
                <a:cs typeface="Arial" charset="0"/>
              </a:rPr>
              <a:t>protokol</a:t>
            </a:r>
            <a:r>
              <a:rPr lang="en-US" sz="1800" dirty="0">
                <a:latin typeface="Arial" charset="0"/>
                <a:cs typeface="Arial" charset="0"/>
              </a:rPr>
              <a:t> SMB.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err="1" smtClean="0">
                <a:latin typeface="Arial" charset="0"/>
                <a:cs typeface="Arial" charset="0"/>
              </a:rPr>
              <a:t>Menjelaskan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bagaimana</a:t>
            </a:r>
            <a:r>
              <a:rPr lang="en-US" sz="1800" dirty="0" smtClean="0">
                <a:latin typeface="Arial" charset="0"/>
                <a:cs typeface="Arial" charset="0"/>
              </a:rPr>
              <a:t> data </a:t>
            </a:r>
            <a:r>
              <a:rPr lang="en-US" sz="1800" dirty="0" err="1" smtClean="0">
                <a:latin typeface="Arial" charset="0"/>
                <a:cs typeface="Arial" charset="0"/>
              </a:rPr>
              <a:t>berpindah</a:t>
            </a:r>
            <a:r>
              <a:rPr lang="en-US" sz="1800" dirty="0" smtClean="0">
                <a:latin typeface="Arial" charset="0"/>
                <a:cs typeface="Arial" charset="0"/>
              </a:rPr>
              <a:t> di </a:t>
            </a:r>
            <a:r>
              <a:rPr lang="en-US" sz="1800" dirty="0" err="1" smtClean="0">
                <a:latin typeface="Arial" charset="0"/>
                <a:cs typeface="Arial" charset="0"/>
              </a:rPr>
              <a:t>dalam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jaringan</a:t>
            </a:r>
            <a:r>
              <a:rPr lang="en-US" sz="1800" dirty="0" smtClean="0">
                <a:latin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membuak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aplikasi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sampai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menerima</a:t>
            </a:r>
            <a:r>
              <a:rPr lang="en-US" sz="1800" dirty="0" smtClean="0">
                <a:latin typeface="Arial" charset="0"/>
                <a:cs typeface="Arial" charset="0"/>
              </a:rPr>
              <a:t> data.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SMTP, POP, dan IMAP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1633226"/>
            <a:ext cx="3584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Mail </a:t>
            </a:r>
            <a:r>
              <a:rPr lang="en-US" sz="2000" dirty="0"/>
              <a:t>User Agent </a:t>
            </a:r>
            <a:r>
              <a:rPr lang="en-US" sz="2000" dirty="0" smtClean="0"/>
              <a:t>(email client)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endParaRPr lang="en-US" sz="2000" dirty="0"/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err="1" smtClean="0"/>
              <a:t>Menempatkan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terterima</a:t>
            </a:r>
            <a:r>
              <a:rPr lang="en-US" sz="2000" dirty="0" smtClean="0"/>
              <a:t> mailbox client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/>
              <a:t>SMTP </a:t>
            </a:r>
            <a:r>
              <a:rPr lang="en-US" sz="2000" dirty="0" smtClean="0"/>
              <a:t>– </a:t>
            </a:r>
            <a:r>
              <a:rPr lang="en-US" sz="2000" dirty="0" err="1" smtClean="0"/>
              <a:t>Kirim</a:t>
            </a:r>
            <a:r>
              <a:rPr lang="en-US" sz="2000" dirty="0" smtClean="0"/>
              <a:t> email </a:t>
            </a:r>
            <a:r>
              <a:rPr lang="en-US" sz="2000" dirty="0" err="1" smtClean="0"/>
              <a:t>dari</a:t>
            </a:r>
            <a:r>
              <a:rPr lang="en-US" sz="2000" dirty="0" smtClean="0"/>
              <a:t> client </a:t>
            </a:r>
            <a:r>
              <a:rPr lang="en-US" sz="2000" dirty="0" err="1" smtClean="0"/>
              <a:t>atau</a:t>
            </a:r>
            <a:r>
              <a:rPr lang="en-US" sz="2000" dirty="0" smtClean="0"/>
              <a:t> server </a:t>
            </a:r>
            <a:endParaRPr lang="en-US" sz="2000" dirty="0"/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smtClean="0"/>
              <a:t>POP –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email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server email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smtClean="0"/>
              <a:t>IMAP - </a:t>
            </a:r>
            <a:r>
              <a:rPr lang="fr-FR" sz="2000" dirty="0" smtClean="0"/>
              <a:t>Internet </a:t>
            </a:r>
            <a:r>
              <a:rPr lang="fr-FR" sz="2000" dirty="0"/>
              <a:t>Message Access </a:t>
            </a:r>
            <a:r>
              <a:rPr lang="fr-FR" sz="2000" dirty="0" err="1" smtClean="0"/>
              <a:t>protokol</a:t>
            </a:r>
            <a:r>
              <a:rPr lang="fr-FR" sz="2000" dirty="0" smtClean="0"/>
              <a:t> 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/>
              <a:t>Email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fungsionalitas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92313"/>
            <a:ext cx="5029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08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SMTP, POP, dan IMAP</a:t>
            </a:r>
            <a:endParaRPr lang="en-US" sz="28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194702"/>
            <a:ext cx="5732462" cy="51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717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SMTP, POP, dan IMAP (Continued)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6427" y="1596415"/>
            <a:ext cx="3018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Simple Mail Transfer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SMTP)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/>
              <a:t>Men-transfer email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format yang </a:t>
            </a:r>
            <a:r>
              <a:rPr lang="en-US" sz="2000" dirty="0" err="1" smtClean="0"/>
              <a:t>sesuai</a:t>
            </a:r>
            <a:endParaRPr lang="en-US" sz="20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/>
              <a:t>Proses SMTP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di client dan di server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/>
              <a:t>header message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format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email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dan </a:t>
            </a:r>
            <a:r>
              <a:rPr lang="en-US" sz="2000" dirty="0" err="1" smtClean="0"/>
              <a:t>pengirim</a:t>
            </a:r>
            <a:endParaRPr lang="en-US" sz="20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/>
              <a:t>Gunakan</a:t>
            </a:r>
            <a:r>
              <a:rPr lang="en-US" sz="2000" dirty="0" smtClean="0"/>
              <a:t> port 25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" y="1505869"/>
            <a:ext cx="5508626" cy="44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908674"/>
            <a:ext cx="4857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12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57" y="394392"/>
            <a:ext cx="8772157" cy="838200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SMTP, POP, dan IMAP (Continued)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9428" y="1276361"/>
            <a:ext cx="30189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Post Office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/>
              <a:t>(POP)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/>
              <a:t>Membuat</a:t>
            </a:r>
            <a:r>
              <a:rPr lang="en-US" sz="2000" dirty="0" smtClean="0"/>
              <a:t> workstation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email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server mail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/>
              <a:t>mail </a:t>
            </a:r>
            <a:r>
              <a:rPr lang="en-US" sz="2000" dirty="0" err="1" smtClean="0"/>
              <a:t>didownload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server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dan </a:t>
            </a:r>
            <a:r>
              <a:rPr lang="en-US" sz="2000" dirty="0" err="1" smtClean="0"/>
              <a:t>didelete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server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err="1" smtClean="0"/>
              <a:t>Gunakan</a:t>
            </a:r>
            <a:r>
              <a:rPr lang="en-US" sz="2000" dirty="0" smtClean="0"/>
              <a:t> port </a:t>
            </a:r>
            <a:r>
              <a:rPr lang="en-US" sz="2000" dirty="0"/>
              <a:t>110 </a:t>
            </a:r>
            <a:endParaRPr lang="en-US" sz="20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/>
              <a:t>POP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message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/>
              <a:t>POP3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ISP</a:t>
            </a:r>
            <a:r>
              <a:rPr lang="en-US" sz="2000" dirty="0"/>
              <a:t>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meringankan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memenej</a:t>
            </a:r>
            <a:r>
              <a:rPr lang="en-US" sz="2000" dirty="0" smtClean="0"/>
              <a:t>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storage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server email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12875"/>
            <a:ext cx="54197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462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protokol</a:t>
            </a:r>
            <a:r>
              <a:rPr lang="en-US" sz="1800" dirty="0">
                <a:latin typeface="Arial" charset="0"/>
              </a:rPr>
              <a:t> Layer </a:t>
            </a:r>
            <a:r>
              <a:rPr lang="en-US" sz="1800" dirty="0" err="1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> yang </a:t>
            </a:r>
            <a:r>
              <a:rPr lang="en-US" sz="1800" dirty="0" err="1">
                <a:latin typeface="Arial" charset="0"/>
              </a:rPr>
              <a:t>umum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digunakan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SMTP</a:t>
            </a:r>
            <a:r>
              <a:rPr lang="en-US" sz="2800" dirty="0">
                <a:latin typeface="Arial" charset="0"/>
              </a:rPr>
              <a:t>, POP, </a:t>
            </a:r>
            <a:r>
              <a:rPr lang="en-US" sz="2800" dirty="0" smtClean="0">
                <a:latin typeface="Arial" charset="0"/>
              </a:rPr>
              <a:t>dan </a:t>
            </a:r>
            <a:r>
              <a:rPr lang="en-US" sz="2800" dirty="0">
                <a:latin typeface="Arial" charset="0"/>
              </a:rPr>
              <a:t>IMAP (Continued)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600" y="1574800"/>
            <a:ext cx="8305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Simple Mail Transfer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(SMTP)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Men- Transfers email </a:t>
            </a:r>
            <a:r>
              <a:rPr lang="en-US" dirty="0" err="1" smtClean="0"/>
              <a:t>secara</a:t>
            </a:r>
            <a:r>
              <a:rPr lang="en-US" dirty="0" smtClean="0"/>
              <a:t> reliable dan </a:t>
            </a:r>
            <a:r>
              <a:rPr lang="en-US" dirty="0" err="1" smtClean="0"/>
              <a:t>efisien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Post </a:t>
            </a:r>
            <a:r>
              <a:rPr lang="en-US" dirty="0"/>
              <a:t>Office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(POP)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workstation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 </a:t>
            </a:r>
            <a:r>
              <a:rPr lang="en-US" dirty="0" err="1" smtClean="0"/>
              <a:t>dari</a:t>
            </a:r>
            <a:r>
              <a:rPr lang="en-US" dirty="0" smtClean="0"/>
              <a:t> server mail server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Dengan</a:t>
            </a:r>
            <a:r>
              <a:rPr lang="en-US" dirty="0" smtClean="0"/>
              <a:t> POP</a:t>
            </a:r>
            <a:r>
              <a:rPr lang="en-US" dirty="0"/>
              <a:t>, mail </a:t>
            </a:r>
            <a:r>
              <a:rPr lang="en-US" dirty="0" err="1" smtClean="0"/>
              <a:t>didownload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</a:t>
            </a:r>
            <a:r>
              <a:rPr lang="en-US" dirty="0" err="1" smtClean="0"/>
              <a:t>klien</a:t>
            </a:r>
            <a:r>
              <a:rPr lang="en-US" dirty="0" smtClean="0"/>
              <a:t> dan </a:t>
            </a:r>
            <a:r>
              <a:rPr lang="en-US" dirty="0" err="1" smtClean="0"/>
              <a:t>didelete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Internet </a:t>
            </a:r>
            <a:r>
              <a:rPr lang="en-US" dirty="0"/>
              <a:t>Message Access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(IMAP)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protokol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Seperti</a:t>
            </a:r>
            <a:r>
              <a:rPr lang="en-US" dirty="0" smtClean="0"/>
              <a:t> POP</a:t>
            </a:r>
            <a:r>
              <a:rPr lang="en-US" dirty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user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server IMAP-capable</a:t>
            </a:r>
            <a:r>
              <a:rPr lang="en-US" dirty="0" smtClean="0"/>
              <a:t>, </a:t>
            </a:r>
            <a:r>
              <a:rPr lang="en-US" dirty="0" err="1" smtClean="0"/>
              <a:t>kopian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email </a:t>
            </a:r>
            <a:r>
              <a:rPr lang="en-US" dirty="0" err="1" smtClean="0"/>
              <a:t>didownload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client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Email </a:t>
            </a:r>
            <a:r>
              <a:rPr lang="en-US" dirty="0" err="1" smtClean="0"/>
              <a:t>asli</a:t>
            </a:r>
            <a:r>
              <a:rPr lang="en-US" dirty="0" smtClean="0"/>
              <a:t> messages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</a:t>
            </a:r>
            <a:r>
              <a:rPr lang="en-US" dirty="0" err="1" smtClean="0"/>
              <a:t>didelete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628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 smtClean="0">
                <a:latin typeface="Arial" charset="0"/>
              </a:rPr>
              <a:t>Menyediakan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layanan</a:t>
            </a:r>
            <a:r>
              <a:rPr lang="en-US" sz="1800" dirty="0" smtClean="0">
                <a:latin typeface="Arial" charset="0"/>
              </a:rPr>
              <a:t> IP Addressing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Domain Name Service</a:t>
            </a:r>
            <a:endParaRPr lang="en-US" sz="2800" dirty="0"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2" y="1322066"/>
            <a:ext cx="4706937" cy="259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06897"/>
            <a:ext cx="4286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55" y="3952872"/>
            <a:ext cx="2143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00" y="1740101"/>
            <a:ext cx="233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/>
              <a:t>Alamat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diresolve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numeric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/>
              <a:t>protokol</a:t>
            </a:r>
            <a:r>
              <a:rPr lang="en-US" sz="2000" dirty="0"/>
              <a:t> DNS</a:t>
            </a:r>
          </a:p>
        </p:txBody>
      </p:sp>
    </p:spTree>
    <p:extLst>
      <p:ext uri="{BB962C8B-B14F-4D97-AF65-F5344CB8AC3E}">
        <p14:creationId xmlns:p14="http://schemas.microsoft.com/office/powerpoint/2010/main" val="8218743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IP Addressing</a:t>
            </a:r>
            <a:br>
              <a:rPr lang="en-US" sz="1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Domain Name Service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1322239"/>
            <a:ext cx="4797425" cy="269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14780"/>
            <a:ext cx="5554663" cy="20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31" y="3778240"/>
            <a:ext cx="3411910" cy="47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033572"/>
            <a:ext cx="576183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673083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/>
              <a:t>Alamat</a:t>
            </a:r>
            <a:r>
              <a:rPr lang="en-US" sz="2000" dirty="0"/>
              <a:t> yang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diresolve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numeric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protokol</a:t>
            </a:r>
            <a:r>
              <a:rPr lang="en-US" sz="2000" dirty="0"/>
              <a:t> DNS</a:t>
            </a:r>
          </a:p>
        </p:txBody>
      </p:sp>
    </p:spTree>
    <p:extLst>
      <p:ext uri="{BB962C8B-B14F-4D97-AF65-F5344CB8AC3E}">
        <p14:creationId xmlns:p14="http://schemas.microsoft.com/office/powerpoint/2010/main" val="2792755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>
                <a:latin typeface="Arial" charset="0"/>
              </a:rPr>
              <a:t>Menyediakan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layanan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pengalamatan</a:t>
            </a:r>
            <a:r>
              <a:rPr lang="en-US" sz="1800" dirty="0" smtClean="0">
                <a:latin typeface="Arial" charset="0"/>
              </a:rPr>
              <a:t> IP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>
                <a:latin typeface="Arial" charset="0"/>
              </a:rPr>
              <a:t>Format </a:t>
            </a:r>
            <a:r>
              <a:rPr lang="en-US" sz="2800" dirty="0" err="1" smtClean="0">
                <a:latin typeface="Arial" charset="0"/>
              </a:rPr>
              <a:t>Pesan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DNS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257" y="1349829"/>
            <a:ext cx="85634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US" sz="2000" dirty="0"/>
              <a:t>server DNS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types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rekam</a:t>
            </a:r>
            <a:r>
              <a:rPr lang="en-US" sz="2000" dirty="0" smtClean="0"/>
              <a:t> resource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me-resolve </a:t>
            </a:r>
            <a:r>
              <a:rPr lang="en-US" sz="2000" dirty="0" err="1" smtClean="0"/>
              <a:t>nama</a:t>
            </a:r>
            <a:r>
              <a:rPr lang="en-US" sz="2000" dirty="0" smtClean="0"/>
              <a:t>.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, </a:t>
            </a:r>
            <a:r>
              <a:rPr lang="en-US" sz="2000" dirty="0" err="1" smtClean="0"/>
              <a:t>alamat</a:t>
            </a:r>
            <a:r>
              <a:rPr lang="en-US" sz="2000" dirty="0" smtClean="0"/>
              <a:t>, dan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rekaman</a:t>
            </a:r>
            <a:endParaRPr lang="en-US" sz="2000" dirty="0"/>
          </a:p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rekaman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:</a:t>
            </a:r>
            <a:endParaRPr lang="en-US" sz="2000" dirty="0"/>
          </a:p>
          <a:p>
            <a:pPr marL="635000" lvl="2" indent="-177800" algn="l">
              <a:buFont typeface="Arial" pitchFamily="34" charset="0"/>
              <a:buChar char="•"/>
            </a:pPr>
            <a:r>
              <a:rPr lang="en-US" sz="2000" b="1" dirty="0"/>
              <a:t>A</a:t>
            </a:r>
            <a:r>
              <a:rPr lang="en-US" sz="2000" dirty="0"/>
              <a:t> -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devais</a:t>
            </a:r>
            <a:r>
              <a:rPr lang="en-US" sz="2000" dirty="0" smtClean="0"/>
              <a:t> </a:t>
            </a:r>
            <a:r>
              <a:rPr lang="en-US" sz="2000" dirty="0" err="1" smtClean="0"/>
              <a:t>ujung</a:t>
            </a:r>
            <a:endParaRPr lang="en-US" sz="2000" dirty="0"/>
          </a:p>
          <a:p>
            <a:pPr marL="635000" lvl="2" indent="-177800" algn="l">
              <a:buFont typeface="Arial" pitchFamily="34" charset="0"/>
              <a:buChar char="•"/>
            </a:pPr>
            <a:r>
              <a:rPr lang="en-US" sz="2000" b="1" dirty="0"/>
              <a:t>NS</a:t>
            </a:r>
            <a:r>
              <a:rPr lang="en-US" sz="2000" dirty="0"/>
              <a:t> - </a:t>
            </a:r>
            <a:r>
              <a:rPr lang="en-US" sz="2000" dirty="0" smtClean="0"/>
              <a:t>server </a:t>
            </a:r>
            <a:r>
              <a:rPr lang="en-US" sz="2000" dirty="0" err="1" smtClean="0"/>
              <a:t>nama</a:t>
            </a:r>
            <a:r>
              <a:rPr lang="en-US" sz="2000" dirty="0" smtClean="0"/>
              <a:t> authoritative </a:t>
            </a:r>
          </a:p>
          <a:p>
            <a:pPr marL="635000" lvl="2" indent="-177800" algn="l">
              <a:buFont typeface="Arial" pitchFamily="34" charset="0"/>
              <a:buChar char="•"/>
            </a:pPr>
            <a:r>
              <a:rPr lang="en-US" sz="2000" b="1" dirty="0" smtClean="0"/>
              <a:t>CNAME</a:t>
            </a:r>
            <a:r>
              <a:rPr lang="en-US" sz="2000" dirty="0"/>
              <a:t> - </a:t>
            </a:r>
            <a:r>
              <a:rPr lang="en-US" sz="2000" dirty="0" err="1" smtClean="0"/>
              <a:t>nama</a:t>
            </a:r>
            <a:r>
              <a:rPr lang="en-US" sz="2000" dirty="0" smtClean="0"/>
              <a:t> canonical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alias</a:t>
            </a:r>
            <a:r>
              <a:rPr lang="en-US" sz="2000" dirty="0"/>
              <a:t>;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tipa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antri</a:t>
            </a:r>
            <a:r>
              <a:rPr lang="en-US" sz="2000" dirty="0" smtClean="0"/>
              <a:t> </a:t>
            </a:r>
            <a:r>
              <a:rPr lang="en-US" sz="2000" dirty="0" err="1" smtClean="0"/>
              <a:t>masing</a:t>
            </a:r>
            <a:r>
              <a:rPr lang="en-US" sz="2000" dirty="0" smtClean="0"/>
              <a:t> – </a:t>
            </a:r>
            <a:r>
              <a:rPr lang="en-US" sz="2000" dirty="0" err="1" smtClean="0"/>
              <a:t>masing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DNS</a:t>
            </a:r>
            <a:endParaRPr lang="en-US" sz="2000" dirty="0"/>
          </a:p>
          <a:p>
            <a:pPr marL="635000" lvl="2" indent="-177800" algn="l">
              <a:buFont typeface="Arial" pitchFamily="34" charset="0"/>
              <a:buChar char="•"/>
            </a:pPr>
            <a:r>
              <a:rPr lang="en-US" sz="2000" b="1" dirty="0"/>
              <a:t>MX</a:t>
            </a:r>
            <a:r>
              <a:rPr lang="en-US" sz="2000" dirty="0"/>
              <a:t> - </a:t>
            </a:r>
            <a:r>
              <a:rPr lang="en-US" sz="2000" dirty="0" err="1" smtClean="0"/>
              <a:t>rekaman</a:t>
            </a:r>
            <a:r>
              <a:rPr lang="en-US" sz="2000" dirty="0" smtClean="0"/>
              <a:t> mail exchange; </a:t>
            </a:r>
            <a:r>
              <a:rPr lang="en-US" sz="2000" dirty="0" err="1" smtClean="0"/>
              <a:t>memetakan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domain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list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server mail exchange</a:t>
            </a:r>
          </a:p>
          <a:p>
            <a:pPr marL="177800" lvl="1" indent="-177800" algn="l">
              <a:buFont typeface="Arial" pitchFamily="34" charset="0"/>
              <a:buChar char="•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me-resolve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rekaman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mengkontak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en-US" sz="2000" dirty="0" smtClean="0"/>
          </a:p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smtClean="0"/>
              <a:t>Server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numerik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cocok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name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memori</a:t>
            </a:r>
            <a:r>
              <a:rPr lang="en-US" sz="2000" dirty="0" smtClean="0"/>
              <a:t> cache</a:t>
            </a:r>
            <a:endParaRPr lang="en-US" sz="2000" dirty="0"/>
          </a:p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smtClean="0"/>
              <a:t>Windows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ipconfig</a:t>
            </a:r>
            <a:r>
              <a:rPr lang="en-US" sz="2000" b="1" dirty="0" smtClean="0"/>
              <a:t> </a:t>
            </a:r>
            <a:r>
              <a:rPr lang="en-US" sz="2000" b="1" dirty="0"/>
              <a:t>/</a:t>
            </a:r>
            <a:r>
              <a:rPr lang="en-US" sz="2000" b="1" dirty="0" err="1"/>
              <a:t>displaydns</a:t>
            </a:r>
            <a:r>
              <a:rPr lang="en-US" sz="2000" dirty="0"/>
              <a:t> </a:t>
            </a:r>
            <a:r>
              <a:rPr lang="en-US" sz="2000" dirty="0" err="1" smtClean="0"/>
              <a:t>menampilakn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cached DNS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8932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pengalamatan</a:t>
            </a:r>
            <a:r>
              <a:rPr lang="en-US" sz="1800" dirty="0">
                <a:latin typeface="Arial" charset="0"/>
              </a:rPr>
              <a:t> IP</a:t>
            </a:r>
            <a:br>
              <a:rPr lang="en-US" sz="1800" dirty="0">
                <a:latin typeface="Arial" charset="0"/>
              </a:rPr>
            </a:br>
            <a:r>
              <a:rPr lang="en-US" sz="2800" dirty="0" err="1" smtClean="0">
                <a:latin typeface="Arial" charset="0"/>
              </a:rPr>
              <a:t>Hirarki</a:t>
            </a:r>
            <a:r>
              <a:rPr lang="en-US" sz="2800" dirty="0" smtClean="0">
                <a:latin typeface="Arial" charset="0"/>
              </a:rPr>
              <a:t> DNS</a:t>
            </a:r>
            <a:endParaRPr lang="en-US" sz="2800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373550"/>
            <a:ext cx="6502092" cy="51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687934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 smtClean="0"/>
              <a:t>Contoh</a:t>
            </a:r>
            <a:r>
              <a:rPr lang="en-US" sz="2000" dirty="0" smtClean="0"/>
              <a:t> domain top-level :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.au - </a:t>
            </a:r>
            <a:r>
              <a:rPr lang="en-US" sz="2000" dirty="0" smtClean="0"/>
              <a:t>Australia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.co - </a:t>
            </a:r>
            <a:r>
              <a:rPr lang="en-US" sz="2000" dirty="0" smtClean="0"/>
              <a:t>Colombia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.com </a:t>
            </a:r>
            <a:r>
              <a:rPr lang="en-US" sz="2000" b="1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business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.</a:t>
            </a:r>
            <a:r>
              <a:rPr lang="en-US" sz="2000" b="1" dirty="0" err="1"/>
              <a:t>jp</a:t>
            </a:r>
            <a:r>
              <a:rPr lang="en-US" sz="2000" b="1" dirty="0"/>
              <a:t> - </a:t>
            </a:r>
            <a:r>
              <a:rPr lang="en-US" sz="2000" dirty="0" smtClean="0"/>
              <a:t>Japan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.org - </a:t>
            </a:r>
            <a:r>
              <a:rPr lang="en-US" sz="2000" dirty="0" smtClean="0"/>
              <a:t>non-profit </a:t>
            </a:r>
            <a:r>
              <a:rPr lang="en-US" sz="2000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9484036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pengalamatan</a:t>
            </a:r>
            <a:r>
              <a:rPr lang="en-US" sz="1800" dirty="0">
                <a:latin typeface="Arial" charset="0"/>
              </a:rPr>
              <a:t> IP</a:t>
            </a:r>
            <a:br>
              <a:rPr lang="en-US" sz="1800" dirty="0">
                <a:latin typeface="Arial" charset="0"/>
              </a:rPr>
            </a:br>
            <a:r>
              <a:rPr lang="en-US" sz="2800" dirty="0" err="1" smtClean="0">
                <a:latin typeface="Arial" charset="0"/>
              </a:rPr>
              <a:t>nslookup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300" y="1384300"/>
            <a:ext cx="836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Utilitas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bernama</a:t>
            </a:r>
            <a:r>
              <a:rPr lang="en-US" sz="2000" dirty="0"/>
              <a:t> </a:t>
            </a:r>
            <a:r>
              <a:rPr lang="en-US" sz="2000" b="1" dirty="0" err="1" smtClean="0"/>
              <a:t>nslookup</a:t>
            </a:r>
            <a:r>
              <a:rPr lang="en-US" sz="2000" b="1" dirty="0" smtClean="0"/>
              <a:t>, </a:t>
            </a:r>
            <a:r>
              <a:rPr lang="en-US" sz="2000" dirty="0" smtClean="0"/>
              <a:t>user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manual </a:t>
            </a:r>
            <a:r>
              <a:rPr lang="en-US" sz="2000" dirty="0" err="1" smtClean="0"/>
              <a:t>meng</a:t>
            </a:r>
            <a:r>
              <a:rPr lang="en-US" sz="2000" dirty="0" smtClean="0"/>
              <a:t>-query name server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me-resolve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host name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men-troubleshoot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name </a:t>
            </a:r>
            <a:r>
              <a:rPr lang="en-US" sz="2000" dirty="0"/>
              <a:t>resolution </a:t>
            </a:r>
            <a:r>
              <a:rPr lang="en-US" sz="2000" dirty="0" smtClean="0"/>
              <a:t>dan </a:t>
            </a:r>
            <a:r>
              <a:rPr lang="en-US" sz="2000" dirty="0" err="1" smtClean="0"/>
              <a:t>memverifikasi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terkini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name server</a:t>
            </a:r>
            <a:endParaRPr lang="en-US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786063"/>
            <a:ext cx="4684313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68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10</a:t>
            </a:r>
            <a:endParaRPr lang="en-US" dirty="0">
              <a:latin typeface="Arial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latin typeface="Arial" charset="0"/>
              </a:rPr>
              <a:t>10.1 </a:t>
            </a:r>
            <a:r>
              <a:rPr lang="en-US" sz="2400" dirty="0" err="1">
                <a:latin typeface="Arial" charset="0"/>
              </a:rPr>
              <a:t>protokol</a:t>
            </a:r>
            <a:r>
              <a:rPr lang="en-US" sz="2400" dirty="0">
                <a:latin typeface="Arial" charset="0"/>
              </a:rPr>
              <a:t> Layer </a:t>
            </a:r>
            <a:r>
              <a:rPr lang="en-US" sz="2400" dirty="0" smtClean="0">
                <a:latin typeface="Arial" charset="0"/>
              </a:rPr>
              <a:t>Application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10.2 </a:t>
            </a:r>
            <a:r>
              <a:rPr lang="en-US" sz="2400" dirty="0" err="1">
                <a:latin typeface="Arial" charset="0"/>
              </a:rPr>
              <a:t>protokol</a:t>
            </a:r>
            <a:r>
              <a:rPr lang="en-US" sz="2400" dirty="0">
                <a:latin typeface="Arial" charset="0"/>
              </a:rPr>
              <a:t> dan </a:t>
            </a:r>
            <a:r>
              <a:rPr lang="en-US" sz="2400" dirty="0" err="1">
                <a:latin typeface="Arial" charset="0"/>
              </a:rPr>
              <a:t>layanan</a:t>
            </a:r>
            <a:r>
              <a:rPr lang="en-US" sz="2400" dirty="0">
                <a:latin typeface="Arial" charset="0"/>
              </a:rPr>
              <a:t> Layer Application </a:t>
            </a:r>
            <a:r>
              <a:rPr lang="en-US" sz="2400" dirty="0" smtClean="0">
                <a:latin typeface="Arial" charset="0"/>
              </a:rPr>
              <a:t>yang </a:t>
            </a:r>
            <a:r>
              <a:rPr lang="en-US" sz="2400" dirty="0" err="1" smtClean="0">
                <a:latin typeface="Arial" charset="0"/>
              </a:rPr>
              <a:t>umum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diketahui</a:t>
            </a:r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</a:rPr>
              <a:t>10.3  The Message Heard Around the World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10.4  </a:t>
            </a:r>
            <a:r>
              <a:rPr lang="en-US" sz="2400" dirty="0" err="1" smtClean="0">
                <a:latin typeface="Arial" charset="0"/>
              </a:rPr>
              <a:t>Simpulan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pengalamatan</a:t>
            </a:r>
            <a:r>
              <a:rPr lang="en-US" sz="1800" dirty="0">
                <a:latin typeface="Arial" charset="0"/>
              </a:rPr>
              <a:t> IP</a:t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Dynamic Host Configuration Protocol</a:t>
            </a:r>
            <a:endParaRPr lang="en-US" sz="2800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97" y="1477288"/>
            <a:ext cx="5171778" cy="42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624" y="1388388"/>
            <a:ext cx="3300524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1800" dirty="0" err="1" smtClean="0"/>
              <a:t>Dengan</a:t>
            </a:r>
            <a:r>
              <a:rPr lang="en-US" sz="1800" dirty="0" smtClean="0"/>
              <a:t> DHCP host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</a:t>
            </a:r>
            <a:r>
              <a:rPr lang="en-US" sz="1800" dirty="0" smtClean="0"/>
              <a:t>-obtain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IP </a:t>
            </a:r>
            <a:r>
              <a:rPr lang="en-US" sz="1800" dirty="0"/>
              <a:t>address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</a:t>
            </a:r>
            <a:endParaRPr lang="en-US" sz="18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1800" dirty="0"/>
              <a:t>server DHCP </a:t>
            </a:r>
            <a:r>
              <a:rPr lang="en-US" sz="1800" dirty="0" err="1" smtClean="0"/>
              <a:t>dikontak</a:t>
            </a:r>
            <a:r>
              <a:rPr lang="en-US" sz="1800" dirty="0" smtClean="0"/>
              <a:t> dan </a:t>
            </a:r>
            <a:r>
              <a:rPr lang="en-US" sz="1800" dirty="0" err="1" smtClean="0"/>
              <a:t>alamat</a:t>
            </a:r>
            <a:r>
              <a:rPr lang="en-US" sz="1800" dirty="0" smtClean="0"/>
              <a:t> </a:t>
            </a:r>
            <a:r>
              <a:rPr lang="en-US" sz="1800" dirty="0" err="1" smtClean="0"/>
              <a:t>diminta</a:t>
            </a:r>
            <a:r>
              <a:rPr lang="en-US" sz="1800" dirty="0" smtClean="0"/>
              <a:t> – </a:t>
            </a:r>
            <a:r>
              <a:rPr lang="en-US" sz="1800" dirty="0" err="1" smtClean="0"/>
              <a:t>memilih</a:t>
            </a:r>
            <a:r>
              <a:rPr lang="en-US" sz="1800" dirty="0" smtClean="0"/>
              <a:t> </a:t>
            </a:r>
            <a:r>
              <a:rPr lang="en-US" sz="1800" dirty="0" err="1" smtClean="0"/>
              <a:t>alamat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alamat</a:t>
            </a:r>
            <a:r>
              <a:rPr lang="en-US" sz="1800" dirty="0" smtClean="0"/>
              <a:t> range </a:t>
            </a:r>
            <a:r>
              <a:rPr lang="en-US" sz="1800" dirty="0" err="1" smtClean="0"/>
              <a:t>terkonfigurasi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pool dan “leases” (</a:t>
            </a:r>
            <a:r>
              <a:rPr lang="en-US" sz="1800" dirty="0" err="1" smtClean="0"/>
              <a:t>meminjamkannya</a:t>
            </a:r>
            <a:r>
              <a:rPr lang="en-US" sz="1800" dirty="0" smtClean="0"/>
              <a:t>) </a:t>
            </a:r>
            <a:r>
              <a:rPr lang="en-US" sz="1800" dirty="0" err="1" smtClean="0"/>
              <a:t>ke</a:t>
            </a:r>
            <a:r>
              <a:rPr lang="en-US" sz="1800" dirty="0" smtClean="0"/>
              <a:t> host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1800" dirty="0"/>
              <a:t>DHCP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host multi </a:t>
            </a:r>
            <a:r>
              <a:rPr lang="en-US" sz="1800" dirty="0" err="1" smtClean="0"/>
              <a:t>guna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devais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ujung</a:t>
            </a:r>
            <a:r>
              <a:rPr lang="en-US" sz="1800" dirty="0" smtClean="0"/>
              <a:t>, dan </a:t>
            </a:r>
            <a:r>
              <a:rPr lang="en-US" sz="1800" dirty="0" err="1" smtClean="0"/>
              <a:t>pengalamatan</a:t>
            </a:r>
            <a:r>
              <a:rPr lang="en-US" sz="1800" dirty="0" smtClean="0"/>
              <a:t> static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gateway, </a:t>
            </a:r>
            <a:r>
              <a:rPr lang="en-US" sz="1800" dirty="0" err="1" smtClean="0"/>
              <a:t>switche</a:t>
            </a:r>
            <a:r>
              <a:rPr lang="en-US" sz="1800" dirty="0" smtClean="0"/>
              <a:t>, server dan printer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7406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pengalamatan</a:t>
            </a:r>
            <a:r>
              <a:rPr lang="en-US" sz="1800" dirty="0">
                <a:latin typeface="Arial" charset="0"/>
              </a:rPr>
              <a:t> IP</a:t>
            </a:r>
            <a:br>
              <a:rPr lang="en-US" sz="1800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DHCP Operation</a:t>
            </a:r>
            <a:endParaRPr lang="en-US" sz="2800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33538"/>
            <a:ext cx="7302501" cy="37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07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>
                <a:latin typeface="Arial" charset="0"/>
              </a:rPr>
              <a:t>Menyediakan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File Sharing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File Transfer Protocol</a:t>
            </a:r>
            <a:endParaRPr lang="en-US" dirty="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2" y="1426878"/>
            <a:ext cx="5844208" cy="49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5800" y="1204914"/>
            <a:ext cx="317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err="1" smtClean="0"/>
              <a:t>Dengan</a:t>
            </a:r>
            <a:r>
              <a:rPr lang="en-US" sz="2000" dirty="0" smtClean="0"/>
              <a:t> FTP data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ditransfer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server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FTP client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</a:t>
            </a:r>
            <a:r>
              <a:rPr lang="en-US" sz="2000" dirty="0" smtClean="0"/>
              <a:t>-push dan </a:t>
            </a:r>
            <a:r>
              <a:rPr lang="en-US" sz="2000" dirty="0"/>
              <a:t>pull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server yang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FTP daemon</a:t>
            </a:r>
            <a:endParaRPr lang="en-US" sz="2000" dirty="0"/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Agar </a:t>
            </a:r>
            <a:r>
              <a:rPr lang="en-US" sz="2000" dirty="0" err="1" smtClean="0"/>
              <a:t>sukses</a:t>
            </a:r>
            <a:r>
              <a:rPr lang="en-US" sz="2000" dirty="0" smtClean="0"/>
              <a:t> </a:t>
            </a:r>
            <a:r>
              <a:rPr lang="en-US" sz="2000" dirty="0" err="1" smtClean="0"/>
              <a:t>mentransfer</a:t>
            </a:r>
            <a:r>
              <a:rPr lang="en-US" sz="2000" dirty="0" smtClean="0"/>
              <a:t> </a:t>
            </a:r>
            <a:r>
              <a:rPr lang="en-US" sz="2000" dirty="0"/>
              <a:t>data, FTP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koneksi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client dan server</a:t>
            </a:r>
            <a:r>
              <a:rPr lang="en-US" sz="2000" dirty="0"/>
              <a:t>,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dan </a:t>
            </a:r>
            <a:r>
              <a:rPr lang="en-US" sz="2000" dirty="0" err="1" smtClean="0"/>
              <a:t>membalas</a:t>
            </a:r>
            <a:r>
              <a:rPr lang="en-US" sz="2000" dirty="0" smtClean="0"/>
              <a:t>, yang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transfer file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557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File Sharing</a:t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Server Message Block</a:t>
            </a:r>
            <a:endParaRPr lang="en-US" dirty="0"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74" y="1409698"/>
            <a:ext cx="5787126" cy="53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500" y="1584437"/>
            <a:ext cx="25821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long </a:t>
            </a:r>
            <a:r>
              <a:rPr lang="en-US" dirty="0"/>
              <a:t>term </a:t>
            </a:r>
            <a:r>
              <a:rPr lang="en-US" dirty="0" err="1" smtClean="0"/>
              <a:t>ke</a:t>
            </a:r>
            <a:r>
              <a:rPr lang="en-US" dirty="0" smtClean="0"/>
              <a:t> server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terbangun</a:t>
            </a:r>
            <a:r>
              <a:rPr lang="en-US" dirty="0" smtClean="0"/>
              <a:t>, established, 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 </a:t>
            </a:r>
            <a:r>
              <a:rPr lang="en-US" dirty="0" err="1" smtClean="0"/>
              <a:t>layaknya</a:t>
            </a:r>
            <a:r>
              <a:rPr lang="en-US" dirty="0" smtClean="0"/>
              <a:t> resource local </a:t>
            </a:r>
            <a:r>
              <a:rPr lang="en-US" dirty="0" err="1" smtClean="0"/>
              <a:t>terhadap</a:t>
            </a:r>
            <a:r>
              <a:rPr lang="en-US" dirty="0" smtClean="0"/>
              <a:t> host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0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Menyediakan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layanan</a:t>
            </a:r>
            <a:r>
              <a:rPr lang="en-US" sz="1800" dirty="0">
                <a:latin typeface="Arial" charset="0"/>
              </a:rPr>
              <a:t> File Sharing</a:t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Server Message Block</a:t>
            </a:r>
            <a:endParaRPr lang="en-US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85874"/>
            <a:ext cx="5473700" cy="49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88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Internet of Things</a:t>
            </a:r>
            <a:endParaRPr lang="en-US" dirty="0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419224"/>
            <a:ext cx="6032914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53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Message </a:t>
            </a:r>
            <a:r>
              <a:rPr lang="en-US" dirty="0" err="1" smtClean="0">
                <a:latin typeface="Arial" charset="0"/>
              </a:rPr>
              <a:t>Hilir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mudik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melaui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jaringan</a:t>
            </a:r>
            <a:endParaRPr lang="en-US" dirty="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663700"/>
            <a:ext cx="6414136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935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Message </a:t>
            </a:r>
            <a:r>
              <a:rPr lang="en-US" dirty="0" err="1" smtClean="0">
                <a:latin typeface="Arial" charset="0"/>
              </a:rPr>
              <a:t>Hilir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mudik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melalui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jaringan</a:t>
            </a:r>
            <a:endParaRPr lang="en-US" dirty="0"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6" y="1786971"/>
            <a:ext cx="6540914" cy="48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013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charset="0"/>
              </a:rPr>
              <a:t>Move It!</a:t>
            </a: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Message </a:t>
            </a:r>
            <a:r>
              <a:rPr lang="en-US" sz="3600" dirty="0" err="1">
                <a:latin typeface="Arial" charset="0"/>
              </a:rPr>
              <a:t>Hilir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mudik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melalui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jaringan</a:t>
            </a:r>
            <a:endParaRPr lang="en-US" sz="8000" dirty="0"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27187"/>
            <a:ext cx="6426200" cy="472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02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Mengantarkan</a:t>
            </a:r>
            <a:r>
              <a:rPr lang="en-US" dirty="0" smtClean="0">
                <a:latin typeface="Arial" charset="0"/>
              </a:rPr>
              <a:t> Data </a:t>
            </a:r>
            <a:r>
              <a:rPr lang="en-US" dirty="0" err="1" smtClean="0">
                <a:latin typeface="Arial" charset="0"/>
              </a:rPr>
              <a:t>ke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devais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ujung</a:t>
            </a:r>
            <a:endParaRPr lang="en-US" dirty="0"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011363"/>
            <a:ext cx="608359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32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</a:t>
            </a:r>
            <a:r>
              <a:rPr lang="en-US" dirty="0" err="1"/>
              <a:t>protokol</a:t>
            </a:r>
            <a:r>
              <a:rPr lang="en-US" dirty="0"/>
              <a:t> Layer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Layer </a:t>
            </a:r>
            <a:r>
              <a:rPr lang="en-US" sz="2800" dirty="0" smtClean="0"/>
              <a:t>Application 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antarmuka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46" y="2119781"/>
            <a:ext cx="6527926" cy="473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Mengantarkan</a:t>
            </a:r>
            <a:r>
              <a:rPr lang="en-US" dirty="0" smtClean="0">
                <a:latin typeface="Arial" charset="0"/>
              </a:rPr>
              <a:t> Data </a:t>
            </a:r>
            <a:r>
              <a:rPr lang="en-US" dirty="0" err="1" smtClean="0">
                <a:latin typeface="Arial" charset="0"/>
              </a:rPr>
              <a:t>melalui</a:t>
            </a:r>
            <a:r>
              <a:rPr lang="en-US" dirty="0" smtClean="0">
                <a:latin typeface="Arial" charset="0"/>
              </a:rPr>
              <a:t> Internetwork</a:t>
            </a:r>
            <a:endParaRPr lang="en-US" dirty="0"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870075"/>
            <a:ext cx="6263639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18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Move It!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Mengantarkan</a:t>
            </a:r>
            <a:r>
              <a:rPr lang="en-US" dirty="0" smtClean="0">
                <a:latin typeface="Arial" charset="0"/>
              </a:rPr>
              <a:t> Data </a:t>
            </a:r>
            <a:r>
              <a:rPr lang="en-US" dirty="0" err="1" smtClean="0">
                <a:latin typeface="Arial" charset="0"/>
              </a:rPr>
              <a:t>ke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Applikasi</a:t>
            </a:r>
            <a:r>
              <a:rPr lang="en-US" dirty="0" smtClean="0">
                <a:latin typeface="Arial" charset="0"/>
              </a:rPr>
              <a:t> yang </a:t>
            </a:r>
            <a:r>
              <a:rPr lang="en-US" dirty="0" err="1" smtClean="0">
                <a:latin typeface="Arial" charset="0"/>
              </a:rPr>
              <a:t>benar</a:t>
            </a:r>
            <a:endParaRPr lang="en-US" dirty="0"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1795463"/>
            <a:ext cx="7572171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20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Layer </a:t>
            </a:r>
            <a:r>
              <a:rPr lang="en-US" sz="1800" dirty="0" err="1" smtClean="0">
                <a:latin typeface="Arial" charset="0"/>
              </a:rPr>
              <a:t>Aplikasi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Simpulan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809" y="1310902"/>
            <a:ext cx="8733677" cy="492640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user </a:t>
            </a:r>
            <a:r>
              <a:rPr lang="en-US" dirty="0" err="1" smtClean="0"/>
              <a:t>berinteraksi</a:t>
            </a:r>
            <a:r>
              <a:rPr lang="en-US" dirty="0" smtClean="0"/>
              <a:t> dan </a:t>
            </a:r>
            <a:r>
              <a:rPr lang="en-US" dirty="0" err="1" smtClean="0"/>
              <a:t>menginisiasi</a:t>
            </a:r>
            <a:r>
              <a:rPr lang="en-US" dirty="0" smtClean="0"/>
              <a:t> proses transfer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user.</a:t>
            </a:r>
            <a:endParaRPr lang="en-US" dirty="0"/>
          </a:p>
          <a:p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program background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antra</a:t>
            </a:r>
            <a:r>
              <a:rPr lang="en-US" dirty="0" smtClean="0"/>
              <a:t> layer </a:t>
            </a:r>
            <a:r>
              <a:rPr lang="en-US" dirty="0" err="1" smtClean="0"/>
              <a:t>aplikasi</a:t>
            </a:r>
            <a:r>
              <a:rPr lang="en-US" dirty="0" smtClean="0"/>
              <a:t> dan lower layer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agreed-upon dan proses yang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dan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dan </a:t>
            </a:r>
            <a:r>
              <a:rPr lang="en-US" dirty="0" err="1" smtClean="0"/>
              <a:t>menerima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range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</a:rPr>
              <a:t>Layer </a:t>
            </a:r>
            <a:r>
              <a:rPr lang="en-US" sz="2800" dirty="0" err="1">
                <a:latin typeface="Arial" charset="0"/>
              </a:rPr>
              <a:t>Aplikasi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5300" dirty="0" err="1">
                <a:latin typeface="Arial" charset="0"/>
              </a:rPr>
              <a:t>Simpulan</a:t>
            </a:r>
            <a:endParaRPr lang="en-US" sz="98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809" y="1310902"/>
            <a:ext cx="8733677" cy="49264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HTTP </a:t>
            </a:r>
            <a:r>
              <a:rPr lang="en-US" dirty="0" err="1" smtClean="0"/>
              <a:t>mendukung</a:t>
            </a:r>
            <a:r>
              <a:rPr lang="en-US" dirty="0" smtClean="0"/>
              <a:t> delivery web page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endParaRPr lang="en-US" dirty="0" smtClean="0"/>
          </a:p>
          <a:p>
            <a:r>
              <a:rPr lang="en-US" dirty="0" smtClean="0"/>
              <a:t>SMTP, POP, dan IMAP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dan </a:t>
            </a:r>
            <a:r>
              <a:rPr lang="en-US" dirty="0" err="1" smtClean="0"/>
              <a:t>menerima</a:t>
            </a:r>
            <a:r>
              <a:rPr lang="en-US" dirty="0" smtClean="0"/>
              <a:t> email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SMB dan </a:t>
            </a:r>
            <a:r>
              <a:rPr lang="en-US" dirty="0"/>
              <a:t>FTP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files 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P2P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media </a:t>
            </a:r>
            <a:r>
              <a:rPr lang="en-US" dirty="0" err="1" smtClean="0"/>
              <a:t>secara</a:t>
            </a:r>
            <a:r>
              <a:rPr lang="en-US" dirty="0" smtClean="0"/>
              <a:t> seamless</a:t>
            </a:r>
          </a:p>
          <a:p>
            <a:r>
              <a:rPr lang="en-US" dirty="0" smtClean="0"/>
              <a:t>DNS me-resolve URL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berkerja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Layer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dan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Internet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04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4839" y="365363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charset="0"/>
              </a:rPr>
              <a:t>Application, Session dan Presentation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err="1" smtClean="0">
                <a:latin typeface="Arial" charset="0"/>
              </a:rPr>
              <a:t>Tinjauan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ulang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Model OSI </a:t>
            </a:r>
            <a:r>
              <a:rPr lang="en-US" sz="2800" dirty="0">
                <a:latin typeface="Arial" charset="0"/>
              </a:rPr>
              <a:t>dan TCP/IP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47" y="1298574"/>
            <a:ext cx="5481637" cy="460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800" y="6019800"/>
            <a:ext cx="4927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key parallels are in the transport dan </a:t>
            </a:r>
            <a:r>
              <a:rPr lang="en-US" sz="1400" dirty="0" err="1" smtClean="0"/>
              <a:t>jaringan</a:t>
            </a:r>
            <a:r>
              <a:rPr lang="en-US" sz="1400" dirty="0" smtClean="0"/>
              <a:t> layer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Arial" charset="0"/>
              </a:rPr>
              <a:t>Application Session dan Presentation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Layer Application</a:t>
            </a:r>
            <a:endParaRPr lang="en-US" sz="28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465263"/>
            <a:ext cx="6319837" cy="50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45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Arial" charset="0"/>
              </a:rPr>
              <a:t>Application, Session dan Presentation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>
                <a:latin typeface="Arial" charset="0"/>
              </a:rPr>
              <a:t>Layer Presentation </a:t>
            </a:r>
            <a:r>
              <a:rPr lang="en-US" sz="2800" dirty="0" smtClean="0">
                <a:latin typeface="Arial" charset="0"/>
              </a:rPr>
              <a:t>dan Session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829" y="1625600"/>
            <a:ext cx="746034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layer Presentation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  <a:endParaRPr lang="en-US" dirty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koding</a:t>
            </a:r>
            <a:r>
              <a:rPr lang="en-US" dirty="0" smtClean="0"/>
              <a:t> dan </a:t>
            </a:r>
            <a:r>
              <a:rPr lang="en-US" dirty="0" err="1" smtClean="0"/>
              <a:t>konversi</a:t>
            </a:r>
            <a:r>
              <a:rPr lang="en-US" dirty="0" smtClean="0"/>
              <a:t> data layer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Kompresi</a:t>
            </a:r>
            <a:r>
              <a:rPr lang="en-US" dirty="0" smtClean="0"/>
              <a:t> data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Enkripsi</a:t>
            </a:r>
            <a:r>
              <a:rPr lang="en-US" dirty="0" smtClean="0"/>
              <a:t>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dan </a:t>
            </a:r>
            <a:r>
              <a:rPr lang="en-US" dirty="0" err="1" smtClean="0"/>
              <a:t>dekripsi</a:t>
            </a:r>
            <a:r>
              <a:rPr lang="en-US" dirty="0" smtClean="0"/>
              <a:t> data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di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destinasi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1829" y="3891441"/>
            <a:ext cx="7213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Layer Session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dan </a:t>
            </a:r>
            <a:r>
              <a:rPr lang="en-US" dirty="0" err="1" smtClean="0"/>
              <a:t>memaintain</a:t>
            </a:r>
            <a:r>
              <a:rPr lang="en-US" dirty="0" smtClean="0"/>
              <a:t> dialog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dan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destinasi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menginisiasi</a:t>
            </a:r>
            <a:r>
              <a:rPr lang="en-US" dirty="0" smtClean="0"/>
              <a:t> dialog,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, dan </a:t>
            </a:r>
            <a:r>
              <a:rPr lang="en-US" dirty="0" err="1" smtClean="0"/>
              <a:t>untuk</a:t>
            </a:r>
            <a:r>
              <a:rPr lang="en-US" dirty="0" smtClean="0"/>
              <a:t> me-restart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113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Arial" charset="0"/>
              </a:rPr>
              <a:t>Application, Session dan Presentation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Layer </a:t>
            </a:r>
            <a:r>
              <a:rPr lang="en-US" sz="2800" dirty="0">
                <a:latin typeface="Arial" charset="0"/>
              </a:rPr>
              <a:t>Presentation </a:t>
            </a:r>
            <a:r>
              <a:rPr lang="en-US" sz="2800" dirty="0" smtClean="0">
                <a:latin typeface="Arial" charset="0"/>
              </a:rPr>
              <a:t>dan Session</a:t>
            </a:r>
            <a:endParaRPr lang="en-US" sz="28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4" y="1517485"/>
            <a:ext cx="6632576" cy="509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24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Application, Session dan Presentation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TCP/IP Application Layer </a:t>
            </a:r>
            <a:r>
              <a:rPr lang="en-US" sz="2800" dirty="0" err="1" smtClean="0">
                <a:latin typeface="Arial" charset="0"/>
              </a:rPr>
              <a:t>protokol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370" y="1335313"/>
            <a:ext cx="8447315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 err="1"/>
              <a:t>protokol</a:t>
            </a:r>
            <a:r>
              <a:rPr lang="en-US" sz="2200" b="1" dirty="0"/>
              <a:t> Domain Name </a:t>
            </a:r>
            <a:r>
              <a:rPr lang="en-US" sz="2200" b="1" dirty="0" smtClean="0"/>
              <a:t>Service (</a:t>
            </a:r>
            <a:r>
              <a:rPr lang="en-US" sz="2200" b="1" dirty="0"/>
              <a:t>DNS)</a:t>
            </a:r>
            <a:r>
              <a:rPr lang="en-US" sz="2200" dirty="0"/>
              <a:t> -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meresolve</a:t>
            </a:r>
            <a:r>
              <a:rPr lang="en-US" sz="2200" dirty="0" smtClean="0"/>
              <a:t> URL Internet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alamat</a:t>
            </a:r>
            <a:r>
              <a:rPr lang="en-US" sz="2200" dirty="0" smtClean="0"/>
              <a:t> IP</a:t>
            </a:r>
            <a:endParaRPr lang="en-US" sz="2200" dirty="0"/>
          </a:p>
          <a:p>
            <a:pPr algn="l"/>
            <a:endParaRPr lang="en-US" sz="2200" b="1" dirty="0" smtClean="0"/>
          </a:p>
          <a:p>
            <a:pPr algn="l"/>
            <a:r>
              <a:rPr lang="en-US" sz="2200" b="1" dirty="0" smtClean="0"/>
              <a:t>Telnet</a:t>
            </a:r>
            <a:r>
              <a:rPr lang="en-US" sz="2200" dirty="0"/>
              <a:t> -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emulasi</a:t>
            </a:r>
            <a:r>
              <a:rPr lang="en-US" sz="2200" dirty="0" smtClean="0"/>
              <a:t> terminal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akses</a:t>
            </a:r>
            <a:r>
              <a:rPr lang="en-US" sz="2200" dirty="0" smtClean="0"/>
              <a:t> remote </a:t>
            </a:r>
            <a:r>
              <a:rPr lang="en-US" sz="2200" dirty="0" err="1" smtClean="0"/>
              <a:t>ke</a:t>
            </a:r>
            <a:r>
              <a:rPr lang="en-US" sz="2200" dirty="0" smtClean="0"/>
              <a:t> server </a:t>
            </a:r>
            <a:r>
              <a:rPr lang="en-US" sz="2200" dirty="0" err="1" smtClean="0"/>
              <a:t>devais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endParaRPr lang="en-US" sz="2200" dirty="0"/>
          </a:p>
          <a:p>
            <a:pPr algn="l"/>
            <a:endParaRPr lang="en-US" sz="2200" b="1" dirty="0"/>
          </a:p>
          <a:p>
            <a:pPr algn="l"/>
            <a:r>
              <a:rPr lang="en-US" sz="2200" b="1" dirty="0" err="1"/>
              <a:t>protokol</a:t>
            </a:r>
            <a:r>
              <a:rPr lang="en-US" sz="2200" b="1" dirty="0"/>
              <a:t> Bootstrap (BOOTP)</a:t>
            </a:r>
            <a:r>
              <a:rPr lang="en-US" sz="2200" dirty="0"/>
              <a:t> -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lahir</a:t>
            </a:r>
            <a:r>
              <a:rPr lang="en-US" sz="2200" dirty="0" smtClean="0"/>
              <a:t> DHCP</a:t>
            </a:r>
            <a:r>
              <a:rPr lang="en-US" sz="2200" dirty="0"/>
              <a:t>, </a:t>
            </a:r>
            <a:r>
              <a:rPr lang="en-US" sz="2200" dirty="0" err="1"/>
              <a:t>protokol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mendapat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IP </a:t>
            </a:r>
            <a:r>
              <a:rPr lang="en-US" sz="2200" dirty="0"/>
              <a:t>address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bootup</a:t>
            </a:r>
            <a:endParaRPr lang="en-US" sz="2200" dirty="0"/>
          </a:p>
          <a:p>
            <a:pPr algn="l"/>
            <a:endParaRPr lang="en-US" sz="2200" b="1" dirty="0" smtClean="0"/>
          </a:p>
          <a:p>
            <a:pPr algn="l"/>
            <a:r>
              <a:rPr lang="en-US" sz="2200" b="1" dirty="0" smtClean="0"/>
              <a:t>Dynamic </a:t>
            </a:r>
            <a:r>
              <a:rPr lang="en-US" sz="2200" b="1" dirty="0"/>
              <a:t>Host Control </a:t>
            </a:r>
            <a:r>
              <a:rPr lang="en-US" sz="2200" b="1" dirty="0" smtClean="0"/>
              <a:t>Protocol (DHCP</a:t>
            </a:r>
            <a:r>
              <a:rPr lang="en-US" sz="2200" b="1" dirty="0"/>
              <a:t>)</a:t>
            </a:r>
            <a:r>
              <a:rPr lang="en-US" sz="2200" dirty="0"/>
              <a:t> -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me-assign IP </a:t>
            </a:r>
            <a:r>
              <a:rPr lang="en-US" sz="2200" dirty="0"/>
              <a:t>address, subnet mask, default gateway </a:t>
            </a:r>
            <a:r>
              <a:rPr lang="en-US" sz="2200" dirty="0" smtClean="0"/>
              <a:t>dan </a:t>
            </a:r>
            <a:r>
              <a:rPr lang="en-US" sz="2200" dirty="0"/>
              <a:t>DNS server </a:t>
            </a:r>
            <a:r>
              <a:rPr lang="en-US" sz="2200" dirty="0" err="1" smtClean="0"/>
              <a:t>ke</a:t>
            </a:r>
            <a:r>
              <a:rPr lang="en-US" sz="2200" dirty="0" smtClean="0"/>
              <a:t> host</a:t>
            </a:r>
          </a:p>
          <a:p>
            <a:pPr algn="l"/>
            <a:endParaRPr lang="en-US" sz="2200" dirty="0"/>
          </a:p>
          <a:p>
            <a:pPr algn="l"/>
            <a:r>
              <a:rPr lang="en-US" sz="2200" b="1" dirty="0"/>
              <a:t>Hypertext Transfer </a:t>
            </a:r>
            <a:r>
              <a:rPr lang="en-US" sz="2200" b="1" dirty="0" smtClean="0"/>
              <a:t>Protocol (HTTP</a:t>
            </a:r>
            <a:r>
              <a:rPr lang="en-US" sz="2200" b="1" dirty="0"/>
              <a:t>)</a:t>
            </a:r>
            <a:r>
              <a:rPr lang="en-US" sz="2200" dirty="0"/>
              <a:t> -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mentransfer</a:t>
            </a:r>
            <a:r>
              <a:rPr lang="en-US" sz="2200" dirty="0" smtClean="0"/>
              <a:t> file yang </a:t>
            </a:r>
            <a:r>
              <a:rPr lang="en-US" sz="2200" dirty="0" err="1" smtClean="0"/>
              <a:t>menyusun</a:t>
            </a:r>
            <a:r>
              <a:rPr lang="en-US" sz="2200" dirty="0" smtClean="0"/>
              <a:t> Web </a:t>
            </a:r>
            <a:r>
              <a:rPr lang="en-US" sz="2200" dirty="0"/>
              <a:t>pages </a:t>
            </a:r>
            <a:r>
              <a:rPr lang="en-US" sz="2200" dirty="0" err="1" smtClean="0"/>
              <a:t>dari</a:t>
            </a:r>
            <a:r>
              <a:rPr lang="en-US" sz="2200" dirty="0" smtClean="0"/>
              <a:t> World </a:t>
            </a:r>
            <a:r>
              <a:rPr lang="en-US" sz="2200" dirty="0"/>
              <a:t>Wide </a:t>
            </a:r>
            <a:r>
              <a:rPr lang="en-US" sz="2200" dirty="0" smtClean="0"/>
              <a:t>Web (WWW)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0010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19802</TotalTime>
  <Pages>28</Pages>
  <Words>1750</Words>
  <Application>Microsoft Office PowerPoint</Application>
  <PresentationFormat>On-screen Show (4:3)</PresentationFormat>
  <Paragraphs>306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PPT-TMPLT-WHT_C</vt:lpstr>
      <vt:lpstr>Theme1</vt:lpstr>
      <vt:lpstr>PowerPoint Presentation</vt:lpstr>
      <vt:lpstr>Chapter 10 Objektif</vt:lpstr>
      <vt:lpstr>Chapter 10</vt:lpstr>
      <vt:lpstr>10.1 protokol Layer Application</vt:lpstr>
      <vt:lpstr>Application, Session dan Presentation Tinjauan ulang Model OSI dan TCP/IP</vt:lpstr>
      <vt:lpstr>Application Session dan Presentation Layer Application</vt:lpstr>
      <vt:lpstr>Application, Session dan Presentation Layer Presentation dan Session</vt:lpstr>
      <vt:lpstr>Application, Session dan Presentation Layer Presentation dan Session</vt:lpstr>
      <vt:lpstr>Application, Session dan Presentation TCP/IP Application Layer protokol</vt:lpstr>
      <vt:lpstr>Application, Session dan Presentation TCP/IP Application Layer protokol</vt:lpstr>
      <vt:lpstr>Bagaimana protokol Application berinteraksi aplikasi End-User jaringan Peer-to-Peer</vt:lpstr>
      <vt:lpstr>Bagaimana protokol Application berinteraksi aplikasi End-User Aplikasi Peer-to-Peer</vt:lpstr>
      <vt:lpstr>Bagaimana protokol Application berinteraksi aplikasi End-User Aplikasi Umum dari P2P</vt:lpstr>
      <vt:lpstr>Bagaimana protokol Application berinteraksi aplikasi End-User Model Client-Server</vt:lpstr>
      <vt:lpstr>Bagaimana protokol Application berinteraksi aplikasi End-User Model Client-Server</vt:lpstr>
      <vt:lpstr>10.2 Protokol dan layanan Application Layer yang umum diketahui</vt:lpstr>
      <vt:lpstr>protokol Layer Aplikasi yang umum digunakan  Review Protokol Layer Aplikasi</vt:lpstr>
      <vt:lpstr>protokol Layer Aplikasi yang umum digunakan Hypertext Transfer Protocol / Markup Language</vt:lpstr>
      <vt:lpstr>protokol Layer Aplikasi yang umum digunakan HTTP dan HTTPS</vt:lpstr>
      <vt:lpstr>protokol Layer Aplikasi yang umum digunakan  SMTP, POP, dan IMAP</vt:lpstr>
      <vt:lpstr>protokol Layer Aplikasi yang umum digunakan SMTP, POP, dan IMAP</vt:lpstr>
      <vt:lpstr>protokol Layer Aplikasi yang umum digunakan SMTP, POP, dan IMAP (Continued)</vt:lpstr>
      <vt:lpstr>protokol Layer Aplikasi yang umum digunakan SMTP, POP, dan IMAP (Continued)</vt:lpstr>
      <vt:lpstr>protokol Layer Aplikasi yang umum digunakan SMTP, POP, dan IMAP (Continued)</vt:lpstr>
      <vt:lpstr>Menyediakan layanan IP Addressing Domain Name Service</vt:lpstr>
      <vt:lpstr>Menyediakan layanan IP Addressing Domain Name Service</vt:lpstr>
      <vt:lpstr>Menyediakan layanan pengalamatan IP Format Pesan DNS</vt:lpstr>
      <vt:lpstr>Menyediakan layanan pengalamatan IP Hirarki DNS</vt:lpstr>
      <vt:lpstr>Menyediakan layanan pengalamatan IP nslookup</vt:lpstr>
      <vt:lpstr>Menyediakan layanan pengalamatan IP Dynamic Host Configuration Protocol</vt:lpstr>
      <vt:lpstr>Menyediakan layanan pengalamatan IP DHCP Operation</vt:lpstr>
      <vt:lpstr>Menyediakan layanan File Sharing File Transfer Protocol</vt:lpstr>
      <vt:lpstr>Menyediakan layanan File Sharing Server Message Block</vt:lpstr>
      <vt:lpstr>Menyediakan layanan File Sharing Server Message Block</vt:lpstr>
      <vt:lpstr>Move It! The Internet of Things</vt:lpstr>
      <vt:lpstr>Move It! Message Hilir mudik melaui jaringan</vt:lpstr>
      <vt:lpstr>Move It! Message Hilir mudik melalui jaringan</vt:lpstr>
      <vt:lpstr>Move It! Message Hilir mudik melalui jaringan</vt:lpstr>
      <vt:lpstr>Move It! Mengantarkan Data ke devais ujung</vt:lpstr>
      <vt:lpstr>Move It! Mengantarkan Data melalui Internetwork</vt:lpstr>
      <vt:lpstr>Move It! Mengantarkan Data ke Applikasi yang benar</vt:lpstr>
      <vt:lpstr>Layer Aplikasi Simpulan</vt:lpstr>
      <vt:lpstr>Layer Aplikasi 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USER</cp:lastModifiedBy>
  <cp:revision>744</cp:revision>
  <cp:lastPrinted>1999-01-27T00:54:54Z</cp:lastPrinted>
  <dcterms:created xsi:type="dcterms:W3CDTF">2006-10-23T15:07:30Z</dcterms:created>
  <dcterms:modified xsi:type="dcterms:W3CDTF">2013-09-27T08:07:56Z</dcterms:modified>
</cp:coreProperties>
</file>