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457" r:id="rId2"/>
  </p:sldMasterIdLst>
  <p:notesMasterIdLst>
    <p:notesMasterId r:id="rId29"/>
  </p:notesMasterIdLst>
  <p:handoutMasterIdLst>
    <p:handoutMasterId r:id="rId30"/>
  </p:handoutMasterIdLst>
  <p:sldIdLst>
    <p:sldId id="784" r:id="rId3"/>
    <p:sldId id="541" r:id="rId4"/>
    <p:sldId id="782" r:id="rId5"/>
    <p:sldId id="735" r:id="rId6"/>
    <p:sldId id="781" r:id="rId7"/>
    <p:sldId id="710" r:id="rId8"/>
    <p:sldId id="711" r:id="rId9"/>
    <p:sldId id="713" r:id="rId10"/>
    <p:sldId id="763" r:id="rId11"/>
    <p:sldId id="764" r:id="rId12"/>
    <p:sldId id="765" r:id="rId13"/>
    <p:sldId id="768" r:id="rId14"/>
    <p:sldId id="766" r:id="rId15"/>
    <p:sldId id="769" r:id="rId16"/>
    <p:sldId id="772" r:id="rId17"/>
    <p:sldId id="770" r:id="rId18"/>
    <p:sldId id="773" r:id="rId19"/>
    <p:sldId id="774" r:id="rId20"/>
    <p:sldId id="775" r:id="rId21"/>
    <p:sldId id="776" r:id="rId22"/>
    <p:sldId id="777" r:id="rId23"/>
    <p:sldId id="778" r:id="rId24"/>
    <p:sldId id="779" r:id="rId25"/>
    <p:sldId id="780" r:id="rId26"/>
    <p:sldId id="783" r:id="rId27"/>
    <p:sldId id="681" r:id="rId2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84254" autoAdjust="0"/>
  </p:normalViewPr>
  <p:slideViewPr>
    <p:cSldViewPr snapToGrid="0">
      <p:cViewPr>
        <p:scale>
          <a:sx n="100" d="100"/>
          <a:sy n="100" d="100"/>
        </p:scale>
        <p:origin x="-21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" Type="http://schemas.openxmlformats.org/officeDocument/2006/relationships/slide" Target="slides/slide6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1" Type="http://schemas.openxmlformats.org/officeDocument/2006/relationships/slide" Target="slides/slide4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5" Type="http://schemas.openxmlformats.org/officeDocument/2006/relationships/slide" Target="slides/slide9.xml"/><Relationship Id="rId15" Type="http://schemas.openxmlformats.org/officeDocument/2006/relationships/slide" Target="slides/slide19.xml"/><Relationship Id="rId10" Type="http://schemas.openxmlformats.org/officeDocument/2006/relationships/slide" Target="slides/slide14.xml"/><Relationship Id="rId19" Type="http://schemas.openxmlformats.org/officeDocument/2006/relationships/slide" Target="slides/slide23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76038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578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E956F-81D7-471C-A86D-5D07A74224D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9.1.3.5 Creating 8 Subnets (continued)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5ECFE-8202-4570-9C5E-C91F7F8D8D3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9.1.4 Determining the Subnet Mask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9.1.4.1 Subnetting based on Host Requirements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AFA47-320E-40E3-94DC-41622CD895B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9.1.4.2 Subnetting Network-Based Requirements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4E7A5-4A27-4ECC-B823-D77A9FF19D0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9.1.4.3 </a:t>
            </a:r>
            <a:r>
              <a:rPr lang="en-US" dirty="0" err="1" smtClean="0"/>
              <a:t>Subnetting</a:t>
            </a:r>
            <a:r>
              <a:rPr lang="en-US" dirty="0" smtClean="0"/>
              <a:t> to Meet </a:t>
            </a:r>
            <a:r>
              <a:rPr lang="en-US" dirty="0" err="1" smtClean="0"/>
              <a:t>jaringan</a:t>
            </a:r>
            <a:r>
              <a:rPr lang="en-US" dirty="0" smtClean="0"/>
              <a:t> Requirements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48874-57F4-44EB-8ED5-C20A3094F7B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9.1.4.4 </a:t>
            </a:r>
            <a:r>
              <a:rPr lang="en-US" dirty="0" err="1" smtClean="0"/>
              <a:t>Subnetting</a:t>
            </a:r>
            <a:r>
              <a:rPr lang="en-US" dirty="0" smtClean="0"/>
              <a:t> to Meet </a:t>
            </a:r>
            <a:r>
              <a:rPr lang="en-US" dirty="0" err="1" smtClean="0"/>
              <a:t>jaringan</a:t>
            </a:r>
            <a:r>
              <a:rPr lang="en-US" dirty="0" smtClean="0"/>
              <a:t> Requirements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7C4CC-1F81-47F9-B88F-FC9936A2B96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9.1.5 Benefits of Variable Length Subnet Masking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9.1.5.1 </a:t>
            </a:r>
            <a:r>
              <a:rPr lang="en-US" dirty="0" smtClean="0">
                <a:cs typeface="Arial" charset="0"/>
              </a:rPr>
              <a:t>Traditional </a:t>
            </a:r>
            <a:r>
              <a:rPr lang="en-US" dirty="0" err="1" smtClean="0">
                <a:cs typeface="Arial" charset="0"/>
              </a:rPr>
              <a:t>Subnetting</a:t>
            </a:r>
            <a:r>
              <a:rPr lang="en-US" dirty="0" smtClean="0">
                <a:cs typeface="Arial" charset="0"/>
              </a:rPr>
              <a:t> Wastes </a:t>
            </a:r>
            <a:r>
              <a:rPr lang="en-US" dirty="0" err="1" smtClean="0">
                <a:cs typeface="Arial" charset="0"/>
              </a:rPr>
              <a:t>alamat</a:t>
            </a: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cs typeface="Arial" charset="0"/>
              </a:rPr>
              <a:t>9.1.5.2 Variable Length Subnet Mask (VLSM)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B502C-DEA6-496D-A41C-063BAF76B27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9.1.4.2</a:t>
            </a:r>
            <a:r>
              <a:rPr lang="en-US" smtClean="0">
                <a:cs typeface="Arial" charset="0"/>
              </a:rPr>
              <a:t> Variable Length Subnet Masks (VLSM) </a:t>
            </a: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C0D00-B420-4E24-B073-75DF0C946A6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9.1.5.3 </a:t>
            </a:r>
            <a:r>
              <a:rPr lang="en-US" smtClean="0">
                <a:cs typeface="Arial" charset="0"/>
              </a:rPr>
              <a:t>Basic VLSM</a:t>
            </a: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71649-2A8B-4B53-B645-B7CC2A42464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9.1.5.4 </a:t>
            </a:r>
            <a:r>
              <a:rPr lang="en-US" smtClean="0">
                <a:cs typeface="Arial" charset="0"/>
              </a:rPr>
              <a:t>VLSM in Practice</a:t>
            </a: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2E92F-1292-44B4-80DE-6B4DB832403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9.1.5.5 </a:t>
            </a:r>
            <a:r>
              <a:rPr lang="en-US" smtClean="0">
                <a:cs typeface="Arial" charset="0"/>
              </a:rPr>
              <a:t>VLSM Chart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97A94-E527-46D1-9B9F-4EB54D5FFE2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9.2 Addressing Schemes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9.2.1 Structured Design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9.2.1.1 Planning to </a:t>
            </a:r>
            <a:r>
              <a:rPr lang="en-US" dirty="0" err="1" smtClean="0"/>
              <a:t>alamat</a:t>
            </a:r>
            <a:r>
              <a:rPr lang="en-US" dirty="0" smtClean="0"/>
              <a:t> the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9.2.1.2 Assigning </a:t>
            </a:r>
            <a:r>
              <a:rPr lang="en-US" dirty="0" err="1" smtClean="0"/>
              <a:t>alamat</a:t>
            </a:r>
            <a:r>
              <a:rPr lang="en-US" dirty="0" smtClean="0"/>
              <a:t> to Devices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E4111-8177-4940-9890-2358BF84EB8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9.3 Design Considerations for IPv6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9.3.1 </a:t>
            </a:r>
            <a:r>
              <a:rPr lang="en-US" dirty="0" err="1" smtClean="0"/>
              <a:t>Subnetting</a:t>
            </a:r>
            <a:r>
              <a:rPr lang="en-US" dirty="0" smtClean="0"/>
              <a:t> an IPv6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9.3.1.1 </a:t>
            </a:r>
            <a:r>
              <a:rPr lang="en-US" dirty="0" err="1" smtClean="0"/>
              <a:t>Subnetting</a:t>
            </a:r>
            <a:r>
              <a:rPr lang="en-US" dirty="0" smtClean="0"/>
              <a:t> Using the Subnet ID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3212F-3BA2-4C68-A516-846EA0D2FE8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9.3.1.2 IPv6 Subnet Allocation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E3548-4DF7-4458-8A28-716D19BC66C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9.3.1.3 Subnetting into the Interface ID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Chapter 9 Summary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E9C86-8F91-408C-8823-75B6B5CDDFF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 </a:t>
            </a:r>
            <a:r>
              <a:rPr lang="en-US" dirty="0" err="1" smtClean="0"/>
              <a:t>Subnetting</a:t>
            </a:r>
            <a:r>
              <a:rPr lang="en-US" dirty="0" smtClean="0"/>
              <a:t> an IPv4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9.1.1 </a:t>
            </a:r>
            <a:r>
              <a:rPr lang="en-US" dirty="0" err="1" smtClean="0"/>
              <a:t>jaringan</a:t>
            </a:r>
            <a:r>
              <a:rPr lang="en-US" dirty="0" smtClean="0"/>
              <a:t> Segmentation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9.1.1.1 Reasons for </a:t>
            </a:r>
            <a:r>
              <a:rPr lang="en-US" dirty="0" err="1" smtClean="0"/>
              <a:t>Subnetting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9.1.1.2 Communication Between Subnets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9.1.2  IP </a:t>
            </a:r>
            <a:r>
              <a:rPr lang="en-US" dirty="0" err="1" smtClean="0"/>
              <a:t>Subnetting</a:t>
            </a:r>
            <a:r>
              <a:rPr lang="en-US" dirty="0" smtClean="0"/>
              <a:t> is </a:t>
            </a:r>
            <a:r>
              <a:rPr lang="en-US" dirty="0" err="1" smtClean="0"/>
              <a:t>FUNdamental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9.1.2.1 The Plan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9.1.2.2 The Plan - </a:t>
            </a:r>
            <a:r>
              <a:rPr lang="en-US" dirty="0" err="1" smtClean="0"/>
              <a:t>alamat</a:t>
            </a:r>
            <a:r>
              <a:rPr lang="en-US" dirty="0" smtClean="0"/>
              <a:t> Assignment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000A5-D072-475F-932A-965CA0361D8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05F45-CB41-4E57-B034-356F914D419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9.1.3 </a:t>
            </a:r>
            <a:r>
              <a:rPr lang="en-US" dirty="0" err="1" smtClean="0"/>
              <a:t>Subnetting</a:t>
            </a:r>
            <a:r>
              <a:rPr lang="en-US" dirty="0" smtClean="0"/>
              <a:t> an IPv4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9.1.3.1 Basic </a:t>
            </a:r>
            <a:r>
              <a:rPr lang="en-US" dirty="0" err="1" smtClean="0"/>
              <a:t>Subnetting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9632B-D415-4B22-A41C-D8D30044A1E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9.1.3.2 Subnets in Use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696F7-202F-47FA-A59E-4E39F289F6E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9.1.3.3 Subnetting Formulas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B99E5-9659-46DB-BD94-CEE73A14787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9.1.3.4 Creating 4 subnets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3B567-8C46-4FE6-9447-CEEAB1203A0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/>
              <a:t>9.1.3.5 Creating 8 subnets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5" y="6248400"/>
            <a:ext cx="2292465" cy="4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0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7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0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0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4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4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65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9758-F3DC-4836-BD18-C5A8FD6939B6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14FF2-C959-42D8-91CF-F05117652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0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ahdi@politekniktelkom.ac.i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75" y="561991"/>
            <a:ext cx="7210425" cy="581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Rectangle 6"/>
          <p:cNvSpPr/>
          <p:nvPr/>
        </p:nvSpPr>
        <p:spPr>
          <a:xfrm>
            <a:off x="933474" y="1714520"/>
            <a:ext cx="3638499" cy="450056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CCNA Exploration v5.0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Network fundamentals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Yahdi</a:t>
            </a:r>
            <a:r>
              <a:rPr lang="en-US" sz="2000" dirty="0" smtClean="0"/>
              <a:t> </a:t>
            </a:r>
            <a:r>
              <a:rPr lang="en-US" sz="2000" dirty="0" err="1" smtClean="0"/>
              <a:t>Siradj</a:t>
            </a: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hlinkClick r:id="rId3"/>
              </a:rPr>
              <a:t>yahdi@politekniktelkom.ac.id</a:t>
            </a:r>
            <a:endParaRPr lang="en-US" sz="20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@</a:t>
            </a:r>
            <a:r>
              <a:rPr lang="en-US" sz="2000" dirty="0" err="1" smtClean="0"/>
              <a:t>yahdiinformatik</a:t>
            </a:r>
            <a:r>
              <a:rPr lang="en-US" sz="2000" dirty="0" smtClean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TK 1073 –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endParaRPr lang="en-US" sz="2000" dirty="0" smtClean="0"/>
          </a:p>
          <a:p>
            <a:pPr algn="ctr">
              <a:defRPr/>
            </a:pPr>
            <a:r>
              <a:rPr lang="en-US" sz="2000" dirty="0"/>
              <a:t>Semester </a:t>
            </a:r>
            <a:r>
              <a:rPr lang="en-US" sz="2000" dirty="0" err="1"/>
              <a:t>Ganjil</a:t>
            </a:r>
            <a:r>
              <a:rPr lang="en-US" sz="2000" dirty="0"/>
              <a:t> 2013 - 2014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/>
          </a:p>
        </p:txBody>
      </p:sp>
      <p:grpSp>
        <p:nvGrpSpPr>
          <p:cNvPr id="8" name="Group 32"/>
          <p:cNvGrpSpPr/>
          <p:nvPr/>
        </p:nvGrpSpPr>
        <p:grpSpPr>
          <a:xfrm>
            <a:off x="857224" y="1643050"/>
            <a:ext cx="2357454" cy="1428760"/>
            <a:chOff x="1121545" y="1890484"/>
            <a:chExt cx="6522289" cy="3223372"/>
          </a:xfrm>
          <a:effectLst>
            <a:reflection blurRad="6350" stA="50000" endA="300" endPos="90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121545" y="1890484"/>
              <a:ext cx="5929354" cy="32233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Cisco Academy</a:t>
              </a:r>
              <a:endParaRPr lang="en-US" dirty="0"/>
            </a:p>
          </p:txBody>
        </p:sp>
        <p:grpSp>
          <p:nvGrpSpPr>
            <p:cNvPr id="10" name="Group 29"/>
            <p:cNvGrpSpPr/>
            <p:nvPr/>
          </p:nvGrpSpPr>
          <p:grpSpPr>
            <a:xfrm>
              <a:off x="2000232" y="3191054"/>
              <a:ext cx="5643602" cy="1476000"/>
              <a:chOff x="1928794" y="4381892"/>
              <a:chExt cx="5643602" cy="1476000"/>
            </a:xfrm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</p:grpSpPr>
          <p:sp>
            <p:nvSpPr>
              <p:cNvPr id="11" name="Rectangle 10"/>
              <p:cNvSpPr/>
              <p:nvPr/>
            </p:nvSpPr>
            <p:spPr>
              <a:xfrm>
                <a:off x="7429520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5"/>
              <p:cNvSpPr/>
              <p:nvPr/>
            </p:nvSpPr>
            <p:spPr>
              <a:xfrm>
                <a:off x="7140010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850498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560986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271474" y="4381892"/>
                <a:ext cx="142876" cy="147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44890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55378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65866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76354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86842" y="4381892"/>
                <a:ext cx="142876" cy="147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 flipH="1">
                <a:off x="5113426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flipH="1">
                <a:off x="5402938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flipH="1">
                <a:off x="5692450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flipH="1">
                <a:off x="5981962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534402" y="5677892"/>
                <a:ext cx="142876" cy="180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823914" y="5677892"/>
                <a:ext cx="142876" cy="180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1928794" y="5572140"/>
                <a:ext cx="142876" cy="285752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flipH="1">
                <a:off x="2218306" y="5461892"/>
                <a:ext cx="142876" cy="396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flipH="1">
                <a:off x="2507818" y="5209892"/>
                <a:ext cx="142876" cy="648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flipH="1">
                <a:off x="2797331" y="4813892"/>
                <a:ext cx="142876" cy="1044000"/>
              </a:xfrm>
              <a:prstGeom prst="rect">
                <a:avLst/>
              </a:prstGeom>
              <a:ln w="34925">
                <a:solidFill>
                  <a:srgbClr val="FFFFFF"/>
                </a:solidFill>
              </a:ln>
              <a:effectLst>
                <a:outerShdw blurRad="317500" dir="2700000" algn="ctr">
                  <a:srgbClr val="000000">
                    <a:alpha val="43000"/>
                  </a:srgbClr>
                </a:outerShdw>
              </a:effectLst>
              <a:sp3d extrusionH="38100" prstMaterial="clear">
                <a:bevelT w="260350" h="50800" prst="softRound"/>
                <a:bevelB prst="softRound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0534" y="6336268"/>
            <a:ext cx="905151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dipergunakan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pengajaran</a:t>
            </a:r>
            <a:r>
              <a:rPr lang="en-US" sz="1600" dirty="0"/>
              <a:t> di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smtClean="0"/>
              <a:t>Telkom Applied Science School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079153"/>
            <a:ext cx="4197465" cy="853985"/>
          </a:xfrm>
          <a:prstGeom prst="rect">
            <a:avLst/>
          </a:prstGeom>
        </p:spPr>
      </p:pic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4972106" y="3980676"/>
            <a:ext cx="3854450" cy="1481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Chapter 9: </a:t>
            </a:r>
            <a:r>
              <a:rPr lang="en-US" sz="2800" dirty="0" err="1" smtClean="0"/>
              <a:t>Subnetting</a:t>
            </a:r>
            <a:r>
              <a:rPr lang="en-US" sz="2800" dirty="0" smtClean="0"/>
              <a:t> IP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Subnetting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IPv4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Membuat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8 Subnets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Meminjam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3 bits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untuk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membuat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8 Subnets.  </a:t>
            </a:r>
            <a:r>
              <a:rPr lang="en-US" altLang="ja-JP" b="1" dirty="0" smtClean="0">
                <a:ea typeface="ＭＳ Ｐゴシック" pitchFamily="34" charset="-128"/>
                <a:cs typeface="Arial" charset="0"/>
              </a:rPr>
              <a:t>2</a:t>
            </a:r>
            <a:r>
              <a:rPr lang="en-US" altLang="ja-JP" b="1" baseline="30000" dirty="0" smtClean="0">
                <a:ea typeface="ＭＳ Ｐゴシック" pitchFamily="34" charset="-128"/>
                <a:cs typeface="Arial" charset="0"/>
              </a:rPr>
              <a:t>3 </a:t>
            </a:r>
            <a:r>
              <a:rPr lang="en-US" altLang="ja-JP" b="1" dirty="0" smtClean="0">
                <a:ea typeface="ＭＳ Ｐゴシック" pitchFamily="34" charset="-128"/>
                <a:cs typeface="Arial" charset="0"/>
              </a:rPr>
              <a:t>= 8 subnets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 l="32350" t="26785" r="29723" b="25992"/>
          <a:stretch>
            <a:fillRect/>
          </a:stretch>
        </p:blipFill>
        <p:spPr bwMode="auto">
          <a:xfrm>
            <a:off x="1597025" y="2103438"/>
            <a:ext cx="5500688" cy="3849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52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PRAKTIKUM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Subnetting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IPv4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Membuat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8 Subnets(continued)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 l="32486" t="27927" r="30814" b="25645"/>
          <a:stretch>
            <a:fillRect/>
          </a:stretch>
        </p:blipFill>
        <p:spPr bwMode="auto">
          <a:xfrm>
            <a:off x="566738" y="1893888"/>
            <a:ext cx="4600575" cy="327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 cstate="print"/>
          <a:srcRect l="39265" t="28374" r="33403" b="26587"/>
          <a:stretch>
            <a:fillRect/>
          </a:stretch>
        </p:blipFill>
        <p:spPr bwMode="auto">
          <a:xfrm>
            <a:off x="5588000" y="1698625"/>
            <a:ext cx="3556000" cy="3294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52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PRAKTIKUM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Menentukan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Subnet  Mask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err="1" smtClean="0">
                <a:cs typeface="Arial" pitchFamily="34" charset="0"/>
              </a:rPr>
              <a:t>Subnetting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berbasis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pada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kebutuhan</a:t>
            </a:r>
            <a:r>
              <a:rPr lang="en-US" dirty="0" smtClean="0">
                <a:cs typeface="Arial" pitchFamily="34" charset="0"/>
              </a:rPr>
              <a:t> Host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4732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Ada </a:t>
            </a:r>
            <a:r>
              <a:rPr lang="en-US" b="1" dirty="0" err="1" smtClean="0"/>
              <a:t>dua</a:t>
            </a:r>
            <a:r>
              <a:rPr lang="en-US" b="1" dirty="0" smtClean="0"/>
              <a:t> </a:t>
            </a:r>
            <a:r>
              <a:rPr lang="en-US" b="1" dirty="0" err="1" smtClean="0"/>
              <a:t>pertimbangan</a:t>
            </a:r>
            <a:r>
              <a:rPr lang="en-US" b="1" dirty="0" smtClean="0"/>
              <a:t> </a:t>
            </a:r>
            <a:r>
              <a:rPr lang="en-US" b="1" dirty="0" err="1" smtClean="0"/>
              <a:t>ketika</a:t>
            </a:r>
            <a:r>
              <a:rPr lang="en-US" b="1" dirty="0" smtClean="0"/>
              <a:t> </a:t>
            </a:r>
            <a:r>
              <a:rPr lang="en-US" b="1" dirty="0" err="1" smtClean="0"/>
              <a:t>merencanakan</a:t>
            </a:r>
            <a:r>
              <a:rPr lang="en-US" b="1" dirty="0" smtClean="0"/>
              <a:t> subnets:</a:t>
            </a:r>
          </a:p>
          <a:p>
            <a:pPr marL="0" indent="0" eaLnBrk="1" hangingPunct="1">
              <a:lnSpc>
                <a:spcPct val="75000"/>
              </a:lnSpc>
              <a:defRPr/>
            </a:pPr>
            <a:r>
              <a:rPr lang="en-US" dirty="0" err="1" smtClean="0"/>
              <a:t>Jumlah</a:t>
            </a:r>
            <a:r>
              <a:rPr lang="en-US" dirty="0" smtClean="0"/>
              <a:t> Subnets yang </a:t>
            </a:r>
            <a:r>
              <a:rPr lang="en-US" dirty="0" err="1" smtClean="0"/>
              <a:t>dibutuhkan</a:t>
            </a:r>
            <a:endParaRPr lang="en-US" dirty="0" smtClean="0"/>
          </a:p>
          <a:p>
            <a:pPr marL="0" indent="0" eaLnBrk="1" hangingPunct="1">
              <a:lnSpc>
                <a:spcPct val="75000"/>
              </a:lnSpc>
              <a:defRPr/>
            </a:pP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Host </a:t>
            </a:r>
            <a:r>
              <a:rPr lang="en-US" dirty="0" err="1" smtClean="0"/>
              <a:t>alamat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endParaRPr lang="en-US" dirty="0" smtClean="0"/>
          </a:p>
          <a:p>
            <a:pPr marL="0" indent="0" eaLnBrk="1" hangingPunct="1">
              <a:lnSpc>
                <a:spcPct val="75000"/>
              </a:lnSpc>
              <a:defRPr/>
            </a:pPr>
            <a:r>
              <a:rPr lang="en-US" dirty="0" smtClean="0"/>
              <a:t>Formula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useable hosts </a:t>
            </a:r>
          </a:p>
          <a:p>
            <a:pPr marL="338137" lvl="1" indent="0" eaLnBrk="1" hangingPunct="1">
              <a:lnSpc>
                <a:spcPct val="75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			</a:t>
            </a:r>
            <a:r>
              <a:rPr lang="en-US" sz="2400" b="1" dirty="0" smtClean="0">
                <a:solidFill>
                  <a:srgbClr val="FF0000"/>
                </a:solidFill>
              </a:rPr>
              <a:t>2^n-2</a:t>
            </a:r>
          </a:p>
          <a:p>
            <a:pPr marL="338137" lvl="1" indent="0" eaLnBrk="1" hangingPunct="1">
              <a:lnSpc>
                <a:spcPct val="75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2^n</a:t>
            </a:r>
            <a:r>
              <a:rPr lang="en-US" dirty="0" smtClean="0">
                <a:ea typeface="+mn-ea"/>
                <a:cs typeface="+mn-cs"/>
              </a:rPr>
              <a:t>  (n </a:t>
            </a:r>
            <a:r>
              <a:rPr lang="en-US" dirty="0" err="1" smtClean="0">
                <a:ea typeface="+mn-ea"/>
                <a:cs typeface="+mn-cs"/>
              </a:rPr>
              <a:t>adalah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jumlah</a:t>
            </a:r>
            <a:r>
              <a:rPr lang="en-US" dirty="0" smtClean="0">
                <a:ea typeface="+mn-ea"/>
                <a:cs typeface="+mn-cs"/>
              </a:rPr>
              <a:t> bit host </a:t>
            </a:r>
            <a:r>
              <a:rPr lang="en-US" dirty="0" err="1" smtClean="0">
                <a:ea typeface="+mn-ea"/>
                <a:cs typeface="+mn-cs"/>
              </a:rPr>
              <a:t>tersisa</a:t>
            </a:r>
            <a:r>
              <a:rPr lang="en-US" dirty="0" smtClean="0">
                <a:ea typeface="+mn-ea"/>
                <a:cs typeface="+mn-cs"/>
              </a:rPr>
              <a:t>) </a:t>
            </a:r>
            <a:r>
              <a:rPr lang="en-US" dirty="0" err="1" smtClean="0">
                <a:ea typeface="+mn-ea"/>
                <a:cs typeface="+mn-cs"/>
              </a:rPr>
              <a:t>digunakan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untuk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menghitung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jumlah</a:t>
            </a:r>
            <a:r>
              <a:rPr lang="en-US" dirty="0" smtClean="0">
                <a:ea typeface="+mn-ea"/>
                <a:cs typeface="+mn-cs"/>
              </a:rPr>
              <a:t> host</a:t>
            </a:r>
          </a:p>
          <a:p>
            <a:pPr marL="338137" lvl="1" indent="0">
              <a:lnSpc>
                <a:spcPct val="75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-2 </a:t>
            </a:r>
            <a:r>
              <a:rPr lang="en-US" dirty="0"/>
              <a:t>ID </a:t>
            </a:r>
            <a:r>
              <a:rPr lang="en-US" dirty="0" err="1"/>
              <a:t>Subnetwork</a:t>
            </a:r>
            <a:r>
              <a:rPr lang="en-US" dirty="0"/>
              <a:t> </a:t>
            </a:r>
            <a:r>
              <a:rPr lang="en-US" dirty="0" smtClean="0">
                <a:ea typeface="+mn-ea"/>
                <a:cs typeface="+mn-cs"/>
              </a:rPr>
              <a:t>dan </a:t>
            </a:r>
            <a:r>
              <a:rPr lang="en-US" dirty="0" err="1"/>
              <a:t>alamat</a:t>
            </a:r>
            <a:r>
              <a:rPr lang="en-US" dirty="0"/>
              <a:t> broadcast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>
                <a:ea typeface="+mn-ea"/>
                <a:cs typeface="+mn-cs"/>
              </a:rPr>
              <a:t>pada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tiap</a:t>
            </a:r>
            <a:r>
              <a:rPr lang="en-US" dirty="0" smtClean="0">
                <a:ea typeface="+mn-ea"/>
                <a:cs typeface="+mn-cs"/>
              </a:rPr>
              <a:t> subnet </a:t>
            </a: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338137" lvl="1" indent="0" eaLnBrk="1" hangingPunct="1">
              <a:lnSpc>
                <a:spcPct val="75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  <a:defRPr/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/>
          <a:lstStyle/>
          <a:p>
            <a:pPr>
              <a:defRPr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Menentukan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Subnet  Mask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err="1" smtClean="0">
                <a:cs typeface="Arial" pitchFamily="34" charset="0"/>
              </a:rPr>
              <a:t>Subnetting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Kebutuhan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berbasis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jaringan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dirty="0" err="1" smtClean="0"/>
              <a:t>Hitung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subnet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dirty="0" smtClean="0"/>
              <a:t>Formula </a:t>
            </a:r>
            <a:r>
              <a:rPr lang="en-US" b="1" dirty="0" smtClean="0">
                <a:solidFill>
                  <a:srgbClr val="FF0000"/>
                </a:solidFill>
              </a:rPr>
              <a:t>2^n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bits yang </a:t>
            </a:r>
            <a:r>
              <a:rPr lang="en-US" dirty="0" err="1" smtClean="0"/>
              <a:t>dipinjam</a:t>
            </a:r>
            <a:r>
              <a:rPr lang="en-US" dirty="0" smtClean="0"/>
              <a:t> )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 l="42859" t="26277" r="14746" b="23264"/>
          <a:stretch>
            <a:fillRect/>
          </a:stretch>
        </p:blipFill>
        <p:spPr bwMode="auto">
          <a:xfrm>
            <a:off x="3643313" y="2540000"/>
            <a:ext cx="5283200" cy="352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585788" y="2960914"/>
            <a:ext cx="2825750" cy="23810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/>
          <a:lstStyle/>
          <a:p>
            <a:pPr algn="l" defTabSz="814388" eaLnBrk="1" hangingPunct="1">
              <a:lnSpc>
                <a:spcPct val="7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r>
              <a:rPr lang="en-US" altLang="ja-JP" kern="0" dirty="0">
                <a:latin typeface="+mn-lt"/>
                <a:ea typeface="ＭＳ Ｐゴシック" pitchFamily="34" charset="-128"/>
                <a:cs typeface="Arial" charset="0"/>
              </a:rPr>
              <a:t>Subnet </a:t>
            </a:r>
            <a:r>
              <a:rPr lang="en-US" altLang="ja-JP" kern="0" dirty="0" smtClean="0">
                <a:latin typeface="+mn-lt"/>
                <a:ea typeface="ＭＳ Ｐゴシック" pitchFamily="34" charset="-128"/>
                <a:cs typeface="Arial" charset="0"/>
              </a:rPr>
              <a:t>yang </a:t>
            </a:r>
            <a:r>
              <a:rPr lang="en-US" altLang="ja-JP" kern="0" dirty="0" err="1" smtClean="0">
                <a:latin typeface="+mn-lt"/>
                <a:ea typeface="ＭＳ Ｐゴシック" pitchFamily="34" charset="-128"/>
                <a:cs typeface="Arial" charset="0"/>
              </a:rPr>
              <a:t>dibutuhkan</a:t>
            </a:r>
            <a:r>
              <a:rPr lang="en-US" altLang="ja-JP" kern="0" dirty="0" smtClean="0">
                <a:latin typeface="+mn-lt"/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kern="0" dirty="0" err="1" smtClean="0">
                <a:latin typeface="+mn-lt"/>
                <a:ea typeface="ＭＳ Ｐゴシック" pitchFamily="34" charset="-128"/>
                <a:cs typeface="Arial" charset="0"/>
              </a:rPr>
              <a:t>pada</a:t>
            </a:r>
            <a:r>
              <a:rPr lang="en-US" altLang="ja-JP" kern="0" dirty="0" smtClean="0">
                <a:latin typeface="+mn-lt"/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kern="0" dirty="0" err="1" smtClean="0">
                <a:latin typeface="+mn-lt"/>
                <a:ea typeface="ＭＳ Ｐゴシック" pitchFamily="34" charset="-128"/>
                <a:cs typeface="Arial" charset="0"/>
              </a:rPr>
              <a:t>tiap</a:t>
            </a:r>
            <a:r>
              <a:rPr lang="en-US" altLang="ja-JP" kern="0" dirty="0" smtClean="0">
                <a:latin typeface="+mn-lt"/>
                <a:ea typeface="ＭＳ Ｐゴシック" pitchFamily="34" charset="-128"/>
                <a:cs typeface="Arial" charset="0"/>
              </a:rPr>
              <a:t> department </a:t>
            </a:r>
            <a:r>
              <a:rPr lang="en-US" altLang="ja-JP" kern="0" dirty="0" err="1" smtClean="0">
                <a:latin typeface="+mn-lt"/>
                <a:ea typeface="ＭＳ Ｐゴシック" pitchFamily="34" charset="-128"/>
                <a:cs typeface="Arial" charset="0"/>
              </a:rPr>
              <a:t>pada</a:t>
            </a:r>
            <a:r>
              <a:rPr lang="en-US" altLang="ja-JP" kern="0" dirty="0" smtClean="0">
                <a:latin typeface="+mn-lt"/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kern="0" dirty="0" err="1" smtClean="0">
                <a:latin typeface="+mn-lt"/>
                <a:ea typeface="ＭＳ Ｐゴシック" pitchFamily="34" charset="-128"/>
                <a:cs typeface="Arial" charset="0"/>
              </a:rPr>
              <a:t>gambar</a:t>
            </a:r>
            <a:endParaRPr lang="en-US" altLang="ja-JP" kern="0" dirty="0">
              <a:latin typeface="+mn-lt"/>
              <a:ea typeface="ＭＳ Ｐゴシック" pitchFamily="34" charset="-128"/>
              <a:cs typeface="Arial" charset="0"/>
            </a:endParaRPr>
          </a:p>
          <a:p>
            <a:pPr algn="l" defTabSz="814388" eaLnBrk="1" hangingPunct="1">
              <a:lnSpc>
                <a:spcPct val="7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altLang="ja-JP" kern="0" dirty="0">
              <a:latin typeface="+mn-lt"/>
              <a:ea typeface="ＭＳ Ｐゴシック" pitchFamily="34" charset="-128"/>
              <a:cs typeface="Arial" charset="0"/>
            </a:endParaRPr>
          </a:p>
          <a:p>
            <a:pPr algn="l" defTabSz="814388" eaLnBrk="1" hangingPunct="1">
              <a:lnSpc>
                <a:spcPct val="7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altLang="ja-JP" kern="0" dirty="0">
              <a:latin typeface="+mn-lt"/>
              <a:ea typeface="ＭＳ Ｐゴシック" pitchFamily="34" charset="-128"/>
              <a:cs typeface="Arial" charset="0"/>
            </a:endParaRPr>
          </a:p>
          <a:p>
            <a:pPr algn="l" defTabSz="814388" eaLnBrk="1" hangingPunct="1">
              <a:lnSpc>
                <a:spcPct val="7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altLang="ja-JP" kern="0" dirty="0">
              <a:latin typeface="+mn-lt"/>
              <a:ea typeface="ＭＳ Ｐゴシック" pitchFamily="34" charset="-128"/>
              <a:cs typeface="Arial" charset="0"/>
            </a:endParaRPr>
          </a:p>
          <a:p>
            <a:pPr algn="l" defTabSz="814388" eaLnBrk="1" hangingPunct="1">
              <a:lnSpc>
                <a:spcPct val="7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altLang="ja-JP" kern="0" dirty="0">
              <a:latin typeface="+mn-lt"/>
              <a:ea typeface="ＭＳ Ｐゴシック" pitchFamily="34" charset="-128"/>
              <a:cs typeface="Arial" charset="0"/>
            </a:endParaRPr>
          </a:p>
          <a:p>
            <a:pPr algn="l" defTabSz="814388" eaLnBrk="1" hangingPunct="1">
              <a:lnSpc>
                <a:spcPct val="7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altLang="ja-JP" kern="0" dirty="0">
              <a:latin typeface="+mn-lt"/>
              <a:ea typeface="ＭＳ Ｐゴシック" pitchFamily="34" charset="-128"/>
              <a:cs typeface="Arial" charset="0"/>
            </a:endParaRPr>
          </a:p>
          <a:p>
            <a:pPr algn="l" defTabSz="814388" eaLnBrk="1" hangingPunct="1">
              <a:lnSpc>
                <a:spcPct val="7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altLang="ja-JP" kern="0" dirty="0">
              <a:latin typeface="+mn-lt"/>
              <a:ea typeface="ＭＳ Ｐゴシック" pitchFamily="34" charset="-128"/>
              <a:cs typeface="Arial" charset="0"/>
            </a:endParaRPr>
          </a:p>
          <a:p>
            <a:pPr algn="l" defTabSz="814388" eaLnBrk="1" hangingPunct="1">
              <a:lnSpc>
                <a:spcPct val="7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/>
            </a:pPr>
            <a:endParaRPr lang="en-US" altLang="ja-JP" kern="0" dirty="0">
              <a:latin typeface="+mn-lt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Menentukan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Subnet  Mask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err="1" smtClean="0">
                <a:cs typeface="Arial" pitchFamily="34" charset="0"/>
              </a:rPr>
              <a:t>Subnetting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untuk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memenuhi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kebutuhan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jaringan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idx="1"/>
          </p:nvPr>
        </p:nvSpPr>
        <p:spPr>
          <a:xfrm>
            <a:off x="571501" y="1371600"/>
            <a:ext cx="3928156" cy="51530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10000"/>
              </a:lnSpc>
            </a:pP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sekali</a:t>
            </a:r>
            <a:r>
              <a:rPr lang="en-US" sz="2800" dirty="0" smtClean="0"/>
              <a:t> </a:t>
            </a:r>
            <a:r>
              <a:rPr lang="en-US" sz="2800" dirty="0" err="1" smtClean="0"/>
              <a:t>menyeimbangkan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subnets yang </a:t>
            </a:r>
            <a:r>
              <a:rPr lang="en-US" sz="2800" dirty="0" err="1" smtClean="0"/>
              <a:t>dibutuhkan</a:t>
            </a:r>
            <a:r>
              <a:rPr lang="en-US" sz="2800" dirty="0" smtClean="0"/>
              <a:t> dan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hosts yang </a:t>
            </a:r>
            <a:r>
              <a:rPr lang="en-US" sz="2800" dirty="0" err="1" smtClean="0"/>
              <a:t>dibutuhkan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subnet </a:t>
            </a:r>
            <a:r>
              <a:rPr lang="en-US" sz="2800" dirty="0" err="1" smtClean="0"/>
              <a:t>terbesar</a:t>
            </a:r>
            <a:r>
              <a:rPr lang="en-US" sz="2800" dirty="0" smtClean="0"/>
              <a:t>. </a:t>
            </a:r>
          </a:p>
          <a:p>
            <a:pPr marL="0" indent="0" eaLnBrk="1" hangingPunct="1"/>
            <a:r>
              <a:rPr lang="en-US" sz="2800" dirty="0" smtClean="0"/>
              <a:t> 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skema</a:t>
            </a:r>
            <a:r>
              <a:rPr lang="en-US" sz="2800" dirty="0" smtClean="0"/>
              <a:t> </a:t>
            </a:r>
            <a:r>
              <a:rPr lang="en-US" sz="2800" dirty="0" err="1" smtClean="0"/>
              <a:t>pengalamatan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mengakomodasi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host </a:t>
            </a:r>
            <a:r>
              <a:rPr lang="en-US" sz="2800" dirty="0" err="1" smtClean="0"/>
              <a:t>maksimum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tiap</a:t>
            </a:r>
            <a:r>
              <a:rPr lang="en-US" sz="2800" dirty="0" smtClean="0"/>
              <a:t> subnet. </a:t>
            </a:r>
          </a:p>
          <a:p>
            <a:pPr marL="0" indent="0" eaLnBrk="1" hangingPunct="1"/>
            <a:r>
              <a:rPr lang="en-US" altLang="ja-JP" sz="2800" dirty="0" smtClean="0">
                <a:ea typeface="ＭＳ Ｐゴシック" pitchFamily="34" charset="-128"/>
              </a:rPr>
              <a:t>Subnet </a:t>
            </a:r>
            <a:r>
              <a:rPr lang="en-US" altLang="ja-JP" sz="2800" dirty="0" err="1" smtClean="0">
                <a:ea typeface="ＭＳ Ｐゴシック" pitchFamily="34" charset="-128"/>
              </a:rPr>
              <a:t>masih</a:t>
            </a:r>
            <a:r>
              <a:rPr lang="en-US" altLang="ja-JP" sz="2800" dirty="0" smtClean="0"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ea typeface="ＭＳ Ｐゴシック" pitchFamily="34" charset="-128"/>
              </a:rPr>
              <a:t>bisa</a:t>
            </a:r>
            <a:r>
              <a:rPr lang="en-US" altLang="ja-JP" sz="2800" dirty="0" smtClean="0">
                <a:ea typeface="ＭＳ Ｐゴシック" pitchFamily="34" charset="-128"/>
              </a:rPr>
              <a:t> </a:t>
            </a:r>
            <a:r>
              <a:rPr lang="en-US" altLang="ja-JP" sz="2800" dirty="0" err="1" smtClean="0">
                <a:ea typeface="ＭＳ Ｐゴシック" pitchFamily="34" charset="-128"/>
              </a:rPr>
              <a:t>berkembang</a:t>
            </a:r>
            <a:r>
              <a:rPr lang="en-US" altLang="ja-JP" sz="2800" dirty="0" smtClean="0">
                <a:ea typeface="ＭＳ Ｐゴシック" pitchFamily="34" charset="-128"/>
              </a:rPr>
              <a:t>.</a:t>
            </a:r>
            <a:endParaRPr lang="en-US" altLang="ja-JP" sz="2800" dirty="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 l="38087" t="34325" r="28445" b="14880"/>
          <a:stretch>
            <a:fillRect/>
          </a:stretch>
        </p:blipFill>
        <p:spPr bwMode="auto">
          <a:xfrm>
            <a:off x="4499656" y="1508806"/>
            <a:ext cx="4354512" cy="3716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/>
          <a:lstStyle/>
          <a:p>
            <a:pPr>
              <a:defRPr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Menentukan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Subnet  Mask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sz="18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</a:br>
            <a:r>
              <a:rPr lang="en-US" sz="2400" dirty="0" err="1">
                <a:cs typeface="Arial" pitchFamily="34" charset="0"/>
              </a:rPr>
              <a:t>Subnetting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untuk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memenuhi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kebutuhan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jaringan</a:t>
            </a:r>
            <a:endParaRPr lang="en-US" sz="2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 l="33020" t="27579" r="29723" b="26587"/>
          <a:stretch>
            <a:fillRect/>
          </a:stretch>
        </p:blipFill>
        <p:spPr bwMode="auto">
          <a:xfrm>
            <a:off x="1103313" y="1458913"/>
            <a:ext cx="6589712" cy="5043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err="1" smtClean="0"/>
              <a:t>Keuntungan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Variable Length Subnet Masking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err="1" smtClean="0">
                <a:cs typeface="Arial" pitchFamily="34" charset="0"/>
              </a:rPr>
              <a:t>Subnetting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tradisional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buang</a:t>
            </a:r>
            <a:r>
              <a:rPr lang="en-US" sz="2800" dirty="0" smtClean="0">
                <a:cs typeface="Arial" pitchFamily="34" charset="0"/>
              </a:rPr>
              <a:t> – </a:t>
            </a:r>
            <a:r>
              <a:rPr lang="en-US" sz="2800" dirty="0" err="1" smtClean="0">
                <a:cs typeface="Arial" pitchFamily="34" charset="0"/>
              </a:rPr>
              <a:t>buang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alamat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>
            <a:normAutofit/>
          </a:bodyPr>
          <a:lstStyle/>
          <a:p>
            <a:pPr marL="0" indent="0">
              <a:lnSpc>
                <a:spcPct val="75000"/>
              </a:lnSpc>
            </a:pPr>
            <a:r>
              <a:rPr lang="en-US" sz="2800" dirty="0" err="1">
                <a:cs typeface="Arial" pitchFamily="34" charset="0"/>
              </a:rPr>
              <a:t>Subnetting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tradisional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alamat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dialokasi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tiap</a:t>
            </a:r>
            <a:r>
              <a:rPr lang="en-US" sz="2800" dirty="0" smtClean="0"/>
              <a:t> subnet.</a:t>
            </a:r>
          </a:p>
          <a:p>
            <a:pPr marL="0" indent="0">
              <a:lnSpc>
                <a:spcPct val="75000"/>
              </a:lnSpc>
            </a:pPr>
            <a:r>
              <a:rPr lang="en-US" altLang="ja-JP" sz="2800" dirty="0" smtClean="0">
                <a:ea typeface="ＭＳ Ｐゴシック" pitchFamily="34" charset="-128"/>
                <a:cs typeface="Arial" charset="0"/>
              </a:rPr>
              <a:t>Subnets yang </a:t>
            </a:r>
            <a:r>
              <a:rPr lang="en-US" altLang="ja-JP" sz="2800" dirty="0" err="1" smtClean="0">
                <a:ea typeface="ＭＳ Ｐゴシック" pitchFamily="34" charset="-128"/>
                <a:cs typeface="Arial" charset="0"/>
              </a:rPr>
              <a:t>membutuhkan</a:t>
            </a:r>
            <a:r>
              <a:rPr lang="en-US" altLang="ja-JP" sz="28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sz="2800" dirty="0" err="1" smtClean="0">
                <a:ea typeface="ＭＳ Ｐゴシック" pitchFamily="34" charset="-128"/>
                <a:cs typeface="Arial" charset="0"/>
              </a:rPr>
              <a:t>alamat</a:t>
            </a:r>
            <a:r>
              <a:rPr lang="en-US" altLang="ja-JP" sz="28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sz="2800" dirty="0" err="1" smtClean="0">
                <a:ea typeface="ＭＳ Ｐゴシック" pitchFamily="34" charset="-128"/>
                <a:cs typeface="Arial" charset="0"/>
              </a:rPr>
              <a:t>lebih</a:t>
            </a:r>
            <a:r>
              <a:rPr lang="en-US" altLang="ja-JP" sz="28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sz="2800" dirty="0" err="1" smtClean="0">
                <a:ea typeface="ＭＳ Ｐゴシック" pitchFamily="34" charset="-128"/>
                <a:cs typeface="Arial" charset="0"/>
              </a:rPr>
              <a:t>sedikit</a:t>
            </a:r>
            <a:r>
              <a:rPr lang="en-US" altLang="ja-JP" sz="28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sz="2800" dirty="0" err="1" smtClean="0">
                <a:ea typeface="ＭＳ Ｐゴシック" pitchFamily="34" charset="-128"/>
                <a:cs typeface="Arial" charset="0"/>
              </a:rPr>
              <a:t>memiliki</a:t>
            </a:r>
            <a:r>
              <a:rPr lang="en-US" altLang="ja-JP" sz="2800" dirty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sz="2800" dirty="0" err="1" smtClean="0">
                <a:ea typeface="ＭＳ Ｐゴシック" pitchFamily="34" charset="-128"/>
                <a:cs typeface="Arial" charset="0"/>
              </a:rPr>
              <a:t>alamat</a:t>
            </a:r>
            <a:r>
              <a:rPr lang="en-US" altLang="ja-JP" sz="28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sz="2800" dirty="0" err="1" smtClean="0">
                <a:ea typeface="ＭＳ Ｐゴシック" pitchFamily="34" charset="-128"/>
                <a:cs typeface="Arial" charset="0"/>
              </a:rPr>
              <a:t>menganggur</a:t>
            </a:r>
            <a:r>
              <a:rPr lang="en-US" altLang="ja-JP" sz="2800" dirty="0" smtClean="0">
                <a:ea typeface="ＭＳ Ｐゴシック" pitchFamily="34" charset="-128"/>
                <a:cs typeface="Arial" charset="0"/>
              </a:rPr>
              <a:t> (wasted</a:t>
            </a:r>
            <a:r>
              <a:rPr lang="en-US" altLang="ja-JP" sz="2800" dirty="0">
                <a:ea typeface="ＭＳ Ｐゴシック" pitchFamily="34" charset="-128"/>
                <a:cs typeface="Arial" charset="0"/>
              </a:rPr>
              <a:t>). </a:t>
            </a:r>
            <a:r>
              <a:rPr lang="en-US" altLang="ja-JP" sz="2800" dirty="0" err="1" smtClean="0">
                <a:ea typeface="ＭＳ Ｐゴシック" pitchFamily="34" charset="-128"/>
                <a:cs typeface="Arial" charset="0"/>
              </a:rPr>
              <a:t>Sebagai</a:t>
            </a:r>
            <a:r>
              <a:rPr lang="en-US" altLang="ja-JP" sz="28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sz="2800" dirty="0" err="1" smtClean="0">
                <a:ea typeface="ＭＳ Ｐゴシック" pitchFamily="34" charset="-128"/>
                <a:cs typeface="Arial" charset="0"/>
              </a:rPr>
              <a:t>contoh</a:t>
            </a:r>
            <a:r>
              <a:rPr lang="en-US" altLang="ja-JP" sz="2800" dirty="0">
                <a:ea typeface="ＭＳ Ｐゴシック" pitchFamily="34" charset="-128"/>
                <a:cs typeface="Arial" charset="0"/>
              </a:rPr>
              <a:t>, </a:t>
            </a:r>
            <a:r>
              <a:rPr lang="en-US" altLang="ja-JP" sz="2800" dirty="0" smtClean="0">
                <a:ea typeface="ＭＳ Ｐゴシック" pitchFamily="34" charset="-128"/>
                <a:cs typeface="Arial" charset="0"/>
              </a:rPr>
              <a:t>link WAN </a:t>
            </a:r>
            <a:r>
              <a:rPr lang="en-US" altLang="ja-JP" sz="2800" dirty="0" err="1" smtClean="0">
                <a:ea typeface="ＭＳ Ｐゴシック" pitchFamily="34" charset="-128"/>
                <a:cs typeface="Arial" charset="0"/>
              </a:rPr>
              <a:t>hanya</a:t>
            </a:r>
            <a:r>
              <a:rPr lang="en-US" altLang="ja-JP" sz="2800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sz="2800" dirty="0" err="1" smtClean="0">
                <a:ea typeface="ＭＳ Ｐゴシック" pitchFamily="34" charset="-128"/>
                <a:cs typeface="Arial" charset="0"/>
              </a:rPr>
              <a:t>butuh</a:t>
            </a:r>
            <a:r>
              <a:rPr lang="en-US" altLang="ja-JP" sz="2800" dirty="0" smtClean="0">
                <a:ea typeface="ＭＳ Ｐゴシック" pitchFamily="34" charset="-128"/>
                <a:cs typeface="Arial" charset="0"/>
              </a:rPr>
              <a:t> 2 </a:t>
            </a:r>
            <a:r>
              <a:rPr lang="en-US" altLang="ja-JP" sz="2800" dirty="0" err="1" smtClean="0">
                <a:ea typeface="ＭＳ Ｐゴシック" pitchFamily="34" charset="-128"/>
                <a:cs typeface="Arial" charset="0"/>
              </a:rPr>
              <a:t>alamat</a:t>
            </a:r>
            <a:r>
              <a:rPr lang="nb-NO" altLang="ja-JP" sz="2800" dirty="0" smtClean="0">
                <a:ea typeface="ＭＳ Ｐゴシック" pitchFamily="34" charset="-128"/>
              </a:rPr>
              <a:t>.</a:t>
            </a:r>
            <a:endParaRPr lang="nb-NO" sz="2800" dirty="0" smtClean="0"/>
          </a:p>
          <a:p>
            <a:pPr marL="0" indent="0" eaLnBrk="1" hangingPunct="1">
              <a:lnSpc>
                <a:spcPct val="75000"/>
              </a:lnSpc>
            </a:pPr>
            <a:r>
              <a:rPr lang="nb-NO" sz="2800" dirty="0" smtClean="0"/>
              <a:t>Variable Length Subnet Mask (VLSM) atau mensubnet sebuah subnet menyediakan efisiensi yang lebih.</a:t>
            </a:r>
            <a:endParaRPr lang="en-US" altLang="ja-JP" sz="28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altLang="ja-JP" sz="2800" dirty="0" smtClean="0">
              <a:ea typeface="ＭＳ Ｐゴシック" pitchFamily="34" charset="-128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 l="40717" t="26984" r="32622" b="25198"/>
          <a:stretch>
            <a:fillRect/>
          </a:stretch>
        </p:blipFill>
        <p:spPr bwMode="auto">
          <a:xfrm>
            <a:off x="1204913" y="4121604"/>
            <a:ext cx="2144712" cy="2163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4" cstate="print"/>
          <a:srcRect l="37283" t="26935" r="32486" b="25446"/>
          <a:stretch>
            <a:fillRect/>
          </a:stretch>
        </p:blipFill>
        <p:spPr bwMode="auto">
          <a:xfrm>
            <a:off x="4789487" y="4066041"/>
            <a:ext cx="2568575" cy="227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>
              <a:defRPr/>
            </a:pPr>
            <a:r>
              <a:rPr lang="en-US" sz="1800" dirty="0" err="1"/>
              <a:t>Keuntungan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Variable Length Subnet Masking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Variable Length Subnet Masks (VLSM)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r>
              <a:rPr lang="en-US" dirty="0" smtClean="0"/>
              <a:t>VLSM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rata.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dirty="0" smtClean="0"/>
              <a:t>Subnet mask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bits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dipinjam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subnet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dirty="0" err="1" smtClean="0"/>
              <a:t>Mulanya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disubnet</a:t>
            </a:r>
            <a:r>
              <a:rPr lang="en-US" dirty="0" smtClean="0"/>
              <a:t> , </a:t>
            </a:r>
            <a:r>
              <a:rPr lang="en-US" dirty="0" err="1" smtClean="0"/>
              <a:t>kemudian</a:t>
            </a:r>
            <a:r>
              <a:rPr lang="en-US" dirty="0" smtClean="0"/>
              <a:t> subnets di subnet </a:t>
            </a:r>
            <a:r>
              <a:rPr lang="en-US" dirty="0" err="1" smtClean="0"/>
              <a:t>lagi</a:t>
            </a:r>
            <a:r>
              <a:rPr lang="en-US" dirty="0" smtClean="0"/>
              <a:t>.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ja-JP" dirty="0" smtClean="0">
                <a:ea typeface="ＭＳ Ｐゴシック" pitchFamily="34" charset="-128"/>
              </a:rPr>
              <a:t>Proses </a:t>
            </a:r>
            <a:r>
              <a:rPr lang="en-US" altLang="ja-JP" dirty="0" err="1" smtClean="0">
                <a:ea typeface="ＭＳ Ｐゴシック" pitchFamily="34" charset="-128"/>
              </a:rPr>
              <a:t>ini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diulang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secukupnya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untuk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membuat</a:t>
            </a:r>
            <a:r>
              <a:rPr lang="en-US" altLang="ja-JP" dirty="0" smtClean="0">
                <a:ea typeface="ＭＳ Ｐゴシック" pitchFamily="34" charset="-128"/>
              </a:rPr>
              <a:t> subnet </a:t>
            </a:r>
            <a:r>
              <a:rPr lang="en-US" altLang="ja-JP" dirty="0" err="1" smtClean="0">
                <a:ea typeface="ＭＳ Ｐゴシック" pitchFamily="34" charset="-128"/>
              </a:rPr>
              <a:t>dengan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berbagai</a:t>
            </a:r>
            <a:r>
              <a:rPr lang="en-US" altLang="ja-JP" dirty="0" smtClean="0">
                <a:ea typeface="ＭＳ Ｐゴシック" pitchFamily="34" charset="-128"/>
              </a:rPr>
              <a:t> </a:t>
            </a:r>
            <a:r>
              <a:rPr lang="en-US" altLang="ja-JP" dirty="0" err="1" smtClean="0">
                <a:ea typeface="ＭＳ Ｐゴシック" pitchFamily="34" charset="-128"/>
              </a:rPr>
              <a:t>ukuran</a:t>
            </a:r>
            <a:r>
              <a:rPr lang="en-US" altLang="ja-JP" dirty="0" smtClean="0">
                <a:ea typeface="ＭＳ Ｐゴシック" pitchFamily="34" charset="-128"/>
              </a:rPr>
              <a:t>.</a:t>
            </a: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>
              <a:defRPr/>
            </a:pPr>
            <a:r>
              <a:rPr lang="en-US" sz="1800" dirty="0" err="1"/>
              <a:t>Keuntungan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Variable Length Subnet Masking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Basic VLSM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 l="43951" t="28967" r="13435" b="19246"/>
          <a:stretch>
            <a:fillRect/>
          </a:stretch>
        </p:blipFill>
        <p:spPr bwMode="auto">
          <a:xfrm>
            <a:off x="1160463" y="1509713"/>
            <a:ext cx="6721475" cy="459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52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PRAKTIKUM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>
              <a:defRPr/>
            </a:pPr>
            <a:r>
              <a:rPr lang="en-US" sz="1800" dirty="0" err="1"/>
              <a:t>Keuntungan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Variable Length Subnet Masking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VLSM in Practice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555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75000"/>
              </a:lnSpc>
            </a:pPr>
            <a:r>
              <a:rPr lang="en-US" sz="2400" dirty="0" err="1" smtClean="0"/>
              <a:t>Menggunakan</a:t>
            </a:r>
            <a:r>
              <a:rPr lang="en-US" sz="2400" dirty="0" smtClean="0"/>
              <a:t> subnet VLSM, </a:t>
            </a:r>
            <a:r>
              <a:rPr lang="en-US" sz="2400" dirty="0" err="1" smtClean="0"/>
              <a:t>segmen</a:t>
            </a:r>
            <a:r>
              <a:rPr lang="en-US" sz="2400" dirty="0" smtClean="0"/>
              <a:t> LAN dan WAN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di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dialamatkan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penghamburan</a:t>
            </a:r>
            <a:r>
              <a:rPr lang="en-US" sz="2400" dirty="0" smtClean="0"/>
              <a:t> </a:t>
            </a:r>
            <a:r>
              <a:rPr lang="en-US" sz="2400" dirty="0" err="1" smtClean="0"/>
              <a:t>alamat</a:t>
            </a:r>
            <a:r>
              <a:rPr lang="en-US" sz="2400" dirty="0" smtClean="0"/>
              <a:t> paling minimum.</a:t>
            </a:r>
          </a:p>
          <a:p>
            <a:pPr marL="0" indent="0">
              <a:lnSpc>
                <a:spcPct val="75000"/>
              </a:lnSpc>
            </a:pPr>
            <a:r>
              <a:rPr lang="en-US" sz="2400" dirty="0" smtClean="0"/>
              <a:t> </a:t>
            </a:r>
            <a:r>
              <a:rPr lang="en-US" sz="2400" dirty="0" err="1" smtClean="0"/>
              <a:t>tiap</a:t>
            </a:r>
            <a:r>
              <a:rPr lang="en-US" sz="2400" dirty="0" smtClean="0"/>
              <a:t> LANs </a:t>
            </a:r>
            <a:r>
              <a:rPr lang="en-US" sz="2400" dirty="0" err="1" smtClean="0"/>
              <a:t>akan</a:t>
            </a:r>
            <a:r>
              <a:rPr lang="en-US" sz="2400" dirty="0" smtClean="0"/>
              <a:t> di-assign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/>
              <a:t>mask </a:t>
            </a:r>
            <a:r>
              <a:rPr lang="en-US" sz="2400" dirty="0" smtClean="0"/>
              <a:t>subnet /27.</a:t>
            </a:r>
          </a:p>
          <a:p>
            <a:pPr marL="0" indent="0">
              <a:lnSpc>
                <a:spcPct val="75000"/>
              </a:lnSpc>
            </a:pPr>
            <a:r>
              <a:rPr lang="en-US" altLang="ja-JP" sz="2400" dirty="0" err="1" smtClean="0">
                <a:ea typeface="ＭＳ Ｐゴシック" pitchFamily="34" charset="-128"/>
              </a:rPr>
              <a:t>Tiap</a:t>
            </a:r>
            <a:r>
              <a:rPr lang="en-US" altLang="ja-JP" sz="2400" dirty="0" smtClean="0">
                <a:ea typeface="ＭＳ Ｐゴシック" pitchFamily="34" charset="-128"/>
              </a:rPr>
              <a:t> link WAN </a:t>
            </a:r>
            <a:r>
              <a:rPr lang="en-US" altLang="ja-JP" sz="2400" dirty="0" err="1" smtClean="0">
                <a:ea typeface="ＭＳ Ｐゴシック" pitchFamily="34" charset="-128"/>
              </a:rPr>
              <a:t>akan</a:t>
            </a:r>
            <a:r>
              <a:rPr lang="en-US" altLang="ja-JP" sz="2400" dirty="0" smtClean="0">
                <a:ea typeface="ＭＳ Ｐゴシック" pitchFamily="34" charset="-128"/>
              </a:rPr>
              <a:t> di-assign </a:t>
            </a:r>
            <a:r>
              <a:rPr lang="en-US" altLang="ja-JP" sz="2400" dirty="0" err="1" smtClean="0">
                <a:ea typeface="ＭＳ Ｐゴシック" pitchFamily="34" charset="-128"/>
              </a:rPr>
              <a:t>dengan</a:t>
            </a:r>
            <a:r>
              <a:rPr lang="en-US" altLang="ja-JP" sz="2400" dirty="0">
                <a:ea typeface="ＭＳ Ｐゴシック" pitchFamily="34" charset="-128"/>
              </a:rPr>
              <a:t> mask subnet </a:t>
            </a:r>
            <a:r>
              <a:rPr lang="en-US" altLang="ja-JP" sz="2400" dirty="0" smtClean="0">
                <a:ea typeface="ＭＳ Ｐゴシック" pitchFamily="34" charset="-128"/>
              </a:rPr>
              <a:t>/30.</a:t>
            </a:r>
          </a:p>
          <a:p>
            <a:pPr marL="0" indent="0" eaLnBrk="1" hangingPunct="1">
              <a:lnSpc>
                <a:spcPct val="75000"/>
              </a:lnSpc>
            </a:pPr>
            <a:endParaRPr lang="en-US" altLang="ja-JP" sz="2400" dirty="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/>
          <a:srcRect l="38152" t="24207" r="24702" b="39285"/>
          <a:stretch>
            <a:fillRect/>
          </a:stretch>
        </p:blipFill>
        <p:spPr bwMode="auto">
          <a:xfrm>
            <a:off x="1524000" y="3265714"/>
            <a:ext cx="5907088" cy="3263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52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PRAKTIKUM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9.1  </a:t>
            </a:r>
            <a:r>
              <a:rPr lang="en-US" dirty="0" err="1" smtClean="0">
                <a:cs typeface="Arial" charset="0"/>
              </a:rPr>
              <a:t>Subnetting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Jaringan</a:t>
            </a:r>
            <a:r>
              <a:rPr lang="en-US" dirty="0" smtClean="0">
                <a:cs typeface="Arial" charset="0"/>
              </a:rPr>
              <a:t> IPv4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9.2  </a:t>
            </a:r>
            <a:r>
              <a:rPr lang="en-US" dirty="0" err="1" smtClean="0">
                <a:cs typeface="Arial" charset="0"/>
              </a:rPr>
              <a:t>Skema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Pengalamatan</a:t>
            </a:r>
            <a:endParaRPr lang="en-US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9.3  </a:t>
            </a:r>
            <a:r>
              <a:rPr lang="en-US" dirty="0" err="1" smtClean="0">
                <a:cs typeface="Arial" charset="0"/>
              </a:rPr>
              <a:t>Pertimbangan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Desain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untuk</a:t>
            </a:r>
            <a:r>
              <a:rPr lang="en-US" dirty="0" smtClean="0">
                <a:cs typeface="Arial" charset="0"/>
              </a:rPr>
              <a:t> IPv6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9.4  </a:t>
            </a:r>
            <a:r>
              <a:rPr lang="en-US" dirty="0" err="1" smtClean="0">
                <a:cs typeface="Arial" charset="0"/>
              </a:rPr>
              <a:t>Simpulan</a:t>
            </a: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>
              <a:defRPr/>
            </a:pPr>
            <a:r>
              <a:rPr lang="en-US" sz="1800" dirty="0" err="1"/>
              <a:t>Keuntungan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Variable Length Subnet Masking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dirty="0" smtClean="0">
                <a:cs typeface="Arial" pitchFamily="34" charset="0"/>
              </a:rPr>
              <a:t>Chart VLSM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295" t="25352" r="24808" b="23615"/>
          <a:stretch>
            <a:fillRect/>
          </a:stretch>
        </p:blipFill>
        <p:spPr>
          <a:xfrm>
            <a:off x="1684338" y="1422400"/>
            <a:ext cx="6124575" cy="4194175"/>
          </a:xfrm>
          <a:noFill/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170738" y="1379538"/>
            <a:ext cx="711200" cy="1247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82124" tIns="41061" rIns="82124" bIns="41061" anchor="ctr">
            <a:spAutoFit/>
          </a:bodyPr>
          <a:lstStyle/>
          <a:p>
            <a:pPr defTabSz="814388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PRAKTIKUM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1800" dirty="0" err="1" smtClean="0"/>
              <a:t>terstruktur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err="1" smtClean="0">
                <a:cs typeface="Arial" pitchFamily="34" charset="0"/>
              </a:rPr>
              <a:t>Rencana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pengalamatan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jaringan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2779713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direncanakan</a:t>
            </a:r>
            <a:r>
              <a:rPr lang="en-US" dirty="0" smtClean="0"/>
              <a:t> dan </a:t>
            </a:r>
            <a:r>
              <a:rPr lang="en-US" dirty="0" err="1" smtClean="0"/>
              <a:t>didokumentasikan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:</a:t>
            </a:r>
          </a:p>
          <a:p>
            <a:pPr marL="0" indent="0" eaLnBrk="1" hangingPunct="1">
              <a:lnSpc>
                <a:spcPct val="120000"/>
              </a:lnSpc>
            </a:pP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duplikasi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endParaRPr lang="en-US" dirty="0" smtClean="0"/>
          </a:p>
          <a:p>
            <a:pPr marL="0" indent="0" eaLnBrk="1" hangingPunct="1">
              <a:lnSpc>
                <a:spcPct val="120000"/>
              </a:lnSpc>
            </a:pPr>
            <a:r>
              <a:rPr lang="en-US" dirty="0" err="1" smtClean="0"/>
              <a:t>Menyediakan</a:t>
            </a:r>
            <a:r>
              <a:rPr lang="en-US" dirty="0" smtClean="0"/>
              <a:t> dan </a:t>
            </a:r>
            <a:r>
              <a:rPr lang="en-US" dirty="0" err="1" smtClean="0"/>
              <a:t>mengontrol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endParaRPr lang="en-US" dirty="0" smtClean="0"/>
          </a:p>
          <a:p>
            <a:pPr marL="0" indent="0" eaLnBrk="1" hangingPunct="1">
              <a:lnSpc>
                <a:spcPct val="120000"/>
              </a:lnSpc>
            </a:pPr>
            <a:r>
              <a:rPr lang="en-US" dirty="0" err="1" smtClean="0"/>
              <a:t>Memonitor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dan </a:t>
            </a:r>
            <a:r>
              <a:rPr lang="en-US" dirty="0" err="1" smtClean="0"/>
              <a:t>performansi</a:t>
            </a:r>
            <a:r>
              <a:rPr lang="en-US" dirty="0" smtClean="0"/>
              <a:t>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klien</a:t>
            </a:r>
            <a:r>
              <a:rPr lang="en-US" dirty="0" smtClean="0"/>
              <a:t> – </a:t>
            </a:r>
            <a:r>
              <a:rPr lang="en-US" dirty="0" err="1" smtClean="0"/>
              <a:t>biasanya</a:t>
            </a:r>
            <a:r>
              <a:rPr lang="en-US" dirty="0" smtClean="0"/>
              <a:t> di-assign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dinamik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 Dynamic Host Configuration Protocol (DHCP)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 l="35585" t="36508" r="32288" b="38095"/>
          <a:stretch>
            <a:fillRect/>
          </a:stretch>
        </p:blipFill>
        <p:spPr bwMode="auto">
          <a:xfrm>
            <a:off x="2598738" y="4122738"/>
            <a:ext cx="5194300" cy="217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957263" y="4498975"/>
            <a:ext cx="20034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/>
              <a:t>Sample </a:t>
            </a:r>
            <a:r>
              <a:rPr lang="en-US" sz="1600" dirty="0" err="1" smtClean="0"/>
              <a:t>jaringan</a:t>
            </a:r>
            <a:r>
              <a:rPr lang="en-US" sz="1600" dirty="0" smtClean="0"/>
              <a:t> </a:t>
            </a:r>
            <a:r>
              <a:rPr lang="en-US" sz="1600" dirty="0"/>
              <a:t>Addressing Plan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>
              <a:defRPr/>
            </a:pPr>
            <a:r>
              <a:rPr lang="en-US" sz="1800" dirty="0" err="1"/>
              <a:t>Mensubnet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IPv6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dirty="0" err="1" smtClean="0">
                <a:cs typeface="Arial" pitchFamily="34" charset="0"/>
              </a:rPr>
              <a:t>Subnetting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menggunakan</a:t>
            </a:r>
            <a:r>
              <a:rPr lang="en-US" sz="2800" dirty="0" smtClean="0">
                <a:cs typeface="Arial" pitchFamily="34" charset="0"/>
              </a:rPr>
              <a:t> ID Subnet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6627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2779713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dirty="0" err="1" smtClean="0"/>
              <a:t>Sebuah</a:t>
            </a:r>
            <a:r>
              <a:rPr lang="en-US" dirty="0" smtClean="0"/>
              <a:t> space </a:t>
            </a:r>
            <a:r>
              <a:rPr lang="en-US" dirty="0" err="1" smtClean="0"/>
              <a:t>jaringan</a:t>
            </a:r>
            <a:r>
              <a:rPr lang="en-US" dirty="0" smtClean="0"/>
              <a:t> IPv6 </a:t>
            </a:r>
            <a:r>
              <a:rPr lang="en-US" dirty="0" err="1" smtClean="0"/>
              <a:t>disubnet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logik</a:t>
            </a:r>
            <a:r>
              <a:rPr lang="en-US" dirty="0" smtClean="0"/>
              <a:t> dan </a:t>
            </a:r>
            <a:r>
              <a:rPr lang="en-US" dirty="0" err="1" smtClean="0"/>
              <a:t>hirarki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49194" t="27876" r="15555" b="34624"/>
          <a:stretch>
            <a:fillRect/>
          </a:stretch>
        </p:blipFill>
        <p:spPr bwMode="auto">
          <a:xfrm>
            <a:off x="479425" y="3410178"/>
            <a:ext cx="4586288" cy="274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 cstate="print"/>
          <a:srcRect l="31905" t="27182" r="33292" b="24802"/>
          <a:stretch>
            <a:fillRect/>
          </a:stretch>
        </p:blipFill>
        <p:spPr bwMode="auto">
          <a:xfrm>
            <a:off x="5210175" y="3367315"/>
            <a:ext cx="3592513" cy="278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>
              <a:defRPr/>
            </a:pPr>
            <a:r>
              <a:rPr lang="en-US" sz="1800" dirty="0" err="1" smtClean="0"/>
              <a:t>Mensubnet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IPv6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sz="2800" dirty="0" err="1"/>
              <a:t>Alokasi</a:t>
            </a:r>
            <a:r>
              <a:rPr lang="en-US" sz="2800" dirty="0"/>
              <a:t> Subnet IPV6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 l="50423" t="27975" r="22359" b="32938"/>
          <a:stretch>
            <a:fillRect/>
          </a:stretch>
        </p:blipFill>
        <p:spPr bwMode="auto">
          <a:xfrm>
            <a:off x="250825" y="1712913"/>
            <a:ext cx="4333875" cy="3497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 l="47769" t="30704" r="25346" b="30804"/>
          <a:stretch>
            <a:fillRect/>
          </a:stretch>
        </p:blipFill>
        <p:spPr bwMode="auto">
          <a:xfrm>
            <a:off x="4659313" y="1652588"/>
            <a:ext cx="4237037" cy="341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382588"/>
            <a:ext cx="8145462" cy="838200"/>
          </a:xfrm>
        </p:spPr>
        <p:txBody>
          <a:bodyPr/>
          <a:lstStyle/>
          <a:p>
            <a:pPr>
              <a:defRPr/>
            </a:pPr>
            <a:r>
              <a:rPr lang="en-US" sz="1800" dirty="0" err="1"/>
              <a:t>Mensubnet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IPv6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dirty="0" err="1" smtClean="0"/>
              <a:t>Mensubnet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/>
              <a:t> ID </a:t>
            </a:r>
            <a:r>
              <a:rPr lang="en-US" sz="2800" dirty="0" err="1" smtClean="0"/>
              <a:t>antarmuka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2779713"/>
          </a:xfrm>
        </p:spPr>
        <p:txBody>
          <a:bodyPr/>
          <a:lstStyle/>
          <a:p>
            <a:pPr marL="0" indent="0">
              <a:lnSpc>
                <a:spcPct val="75000"/>
              </a:lnSpc>
              <a:buNone/>
            </a:pPr>
            <a:r>
              <a:rPr lang="en-US" dirty="0" smtClean="0"/>
              <a:t> bit IPv6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dipinjam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/>
              <a:t> ID </a:t>
            </a:r>
            <a:r>
              <a:rPr lang="en-US" dirty="0" err="1"/>
              <a:t>antarmuka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subnet IPv6 </a:t>
            </a:r>
            <a:r>
              <a:rPr lang="en-US" dirty="0" err="1" smtClean="0"/>
              <a:t>tambahan</a:t>
            </a:r>
            <a:endParaRPr lang="en-US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 l="48860" t="25595" r="15221" b="24405"/>
          <a:stretch>
            <a:fillRect/>
          </a:stretch>
        </p:blipFill>
        <p:spPr bwMode="auto">
          <a:xfrm>
            <a:off x="1958975" y="2768600"/>
            <a:ext cx="5226050" cy="408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9: </a:t>
            </a:r>
            <a:r>
              <a:rPr lang="en-US" dirty="0" err="1" smtClean="0">
                <a:ea typeface="ＭＳ Ｐゴシック" pitchFamily="34" charset="-128"/>
              </a:rPr>
              <a:t>Simpulan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Proses </a:t>
            </a:r>
            <a:r>
              <a:rPr lang="en-US" dirty="0" err="1" smtClean="0"/>
              <a:t>mensegmentasi</a:t>
            </a:r>
            <a:r>
              <a:rPr lang="en-US" dirty="0" smtClean="0"/>
              <a:t>  </a:t>
            </a:r>
            <a:r>
              <a:rPr lang="en-US" dirty="0" err="1" smtClean="0"/>
              <a:t>jaringan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membaginya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subnetting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 smtClean="0"/>
              <a:t>Subnetting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subnet,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Variable Length Subnet Mask (VLSM) </a:t>
            </a:r>
            <a:r>
              <a:rPr lang="en-US" dirty="0" err="1" smtClean="0"/>
              <a:t>didesain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yang </a:t>
            </a:r>
            <a:r>
              <a:rPr lang="en-US" dirty="0" err="1" smtClean="0"/>
              <a:t>terbuang</a:t>
            </a:r>
            <a:r>
              <a:rPr lang="en-US" dirty="0" smtClean="0"/>
              <a:t> </a:t>
            </a:r>
            <a:r>
              <a:rPr lang="en-US" dirty="0" err="1" smtClean="0"/>
              <a:t>percuma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/>
              <a:t>space </a:t>
            </a:r>
            <a:r>
              <a:rPr lang="en-US" dirty="0" err="1"/>
              <a:t>alamat</a:t>
            </a:r>
            <a:r>
              <a:rPr lang="en-US" dirty="0"/>
              <a:t> IPv6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disubnet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hirarki</a:t>
            </a:r>
            <a:r>
              <a:rPr lang="en-US" dirty="0" smtClean="0"/>
              <a:t> dan </a:t>
            </a:r>
            <a:r>
              <a:rPr lang="en-US" dirty="0" err="1" smtClean="0"/>
              <a:t>logicdari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 smtClean="0"/>
              <a:t>Ukuran</a:t>
            </a:r>
            <a:r>
              <a:rPr lang="en-US" dirty="0" smtClean="0"/>
              <a:t> ,</a:t>
            </a:r>
            <a:r>
              <a:rPr lang="en-US" dirty="0" err="1" smtClean="0"/>
              <a:t>lokasi</a:t>
            </a:r>
            <a:r>
              <a:rPr lang="en-US" dirty="0" smtClean="0"/>
              <a:t> , </a:t>
            </a:r>
            <a:r>
              <a:rPr lang="en-US" dirty="0" err="1" smtClean="0"/>
              <a:t>penggunaan</a:t>
            </a:r>
            <a:r>
              <a:rPr lang="en-US" dirty="0" smtClean="0"/>
              <a:t>, dan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proses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pengalamatan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/>
              <a:t>jaringan</a:t>
            </a:r>
            <a:r>
              <a:rPr lang="en-US" dirty="0"/>
              <a:t> IP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diuji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memverifikasi</a:t>
            </a:r>
            <a:r>
              <a:rPr lang="en-US" dirty="0" smtClean="0"/>
              <a:t> </a:t>
            </a:r>
            <a:r>
              <a:rPr lang="en-US" dirty="0" err="1" smtClean="0"/>
              <a:t>konektivitas</a:t>
            </a:r>
            <a:r>
              <a:rPr lang="en-US" dirty="0" smtClean="0"/>
              <a:t> dan </a:t>
            </a:r>
            <a:r>
              <a:rPr lang="en-US" dirty="0" err="1" smtClean="0"/>
              <a:t>performansi</a:t>
            </a:r>
            <a:r>
              <a:rPr lang="en-US" dirty="0" smtClean="0"/>
              <a:t> </a:t>
            </a:r>
            <a:r>
              <a:rPr lang="en-US" smtClean="0"/>
              <a:t>operasional.</a:t>
            </a: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9: </a:t>
            </a:r>
            <a:r>
              <a:rPr lang="en-US" dirty="0" err="1" smtClean="0">
                <a:ea typeface="ＭＳ Ｐゴシック" pitchFamily="34" charset="-128"/>
              </a:rPr>
              <a:t>Objektif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200" dirty="0" err="1" smtClean="0"/>
              <a:t>Menjelaskan</a:t>
            </a:r>
            <a:r>
              <a:rPr lang="en-CA" sz="2200" dirty="0" smtClean="0"/>
              <a:t> </a:t>
            </a:r>
            <a:r>
              <a:rPr lang="en-CA" sz="2200" dirty="0" err="1" smtClean="0"/>
              <a:t>mengapa</a:t>
            </a:r>
            <a:r>
              <a:rPr lang="en-CA" sz="2200" dirty="0" smtClean="0"/>
              <a:t> routing </a:t>
            </a:r>
            <a:r>
              <a:rPr lang="en-CA" sz="2200" dirty="0" err="1" smtClean="0"/>
              <a:t>dibutuhkan</a:t>
            </a:r>
            <a:r>
              <a:rPr lang="en-CA" sz="2200" dirty="0" smtClean="0"/>
              <a:t> host </a:t>
            </a:r>
            <a:r>
              <a:rPr lang="en-CA" sz="2200" dirty="0" err="1" smtClean="0"/>
              <a:t>pada</a:t>
            </a:r>
            <a:r>
              <a:rPr lang="en-CA" sz="2200" dirty="0" smtClean="0"/>
              <a:t> </a:t>
            </a:r>
            <a:r>
              <a:rPr lang="en-CA" sz="2200" dirty="0" err="1" smtClean="0"/>
              <a:t>jaringan</a:t>
            </a:r>
            <a:r>
              <a:rPr lang="en-CA" sz="2200" dirty="0" smtClean="0"/>
              <a:t> yang </a:t>
            </a:r>
            <a:r>
              <a:rPr lang="en-CA" sz="2200" dirty="0" err="1" smtClean="0"/>
              <a:t>berbeda</a:t>
            </a:r>
            <a:r>
              <a:rPr lang="en-CA" sz="2200" dirty="0" smtClean="0"/>
              <a:t> </a:t>
            </a:r>
            <a:r>
              <a:rPr lang="en-CA" sz="2200" dirty="0" err="1" smtClean="0"/>
              <a:t>untuk</a:t>
            </a:r>
            <a:r>
              <a:rPr lang="en-CA" sz="2200" dirty="0" smtClean="0"/>
              <a:t> </a:t>
            </a:r>
            <a:r>
              <a:rPr lang="en-CA" sz="2200" dirty="0" err="1" smtClean="0"/>
              <a:t>berkomunikasi</a:t>
            </a:r>
            <a:r>
              <a:rPr lang="en-CA" sz="2200" dirty="0" smtClean="0"/>
              <a:t>.</a:t>
            </a:r>
          </a:p>
          <a:p>
            <a:pPr>
              <a:defRPr/>
            </a:pPr>
            <a:r>
              <a:rPr lang="en-US" sz="2200" dirty="0" err="1" smtClean="0"/>
              <a:t>Menjelaskan</a:t>
            </a:r>
            <a:r>
              <a:rPr lang="en-US" sz="2200" dirty="0" smtClean="0"/>
              <a:t> IP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protokol</a:t>
            </a:r>
            <a:r>
              <a:rPr lang="en-US" sz="2200" dirty="0" smtClean="0"/>
              <a:t> </a:t>
            </a:r>
            <a:r>
              <a:rPr lang="en-US" sz="2200" dirty="0" err="1" smtClean="0"/>
              <a:t>komunikasi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mengidentifikasi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devais</a:t>
            </a:r>
            <a:r>
              <a:rPr lang="en-US" sz="2200" dirty="0" smtClean="0"/>
              <a:t> 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.</a:t>
            </a:r>
          </a:p>
          <a:p>
            <a:pPr>
              <a:defRPr/>
            </a:pPr>
            <a:r>
              <a:rPr lang="en-US" sz="2200" dirty="0" err="1" smtClean="0"/>
              <a:t>Diketahui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dan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subnet mask, </a:t>
            </a:r>
            <a:r>
              <a:rPr lang="en-US" sz="2200" dirty="0" err="1" smtClean="0"/>
              <a:t>hitung</a:t>
            </a:r>
            <a:r>
              <a:rPr lang="en-US" sz="2200" dirty="0" smtClean="0"/>
              <a:t> </a:t>
            </a:r>
            <a:r>
              <a:rPr lang="en-US" sz="2200" dirty="0" err="1" smtClean="0"/>
              <a:t>jumlah</a:t>
            </a:r>
            <a:r>
              <a:rPr lang="en-US" sz="2200" dirty="0" smtClean="0"/>
              <a:t> </a:t>
            </a:r>
            <a:r>
              <a:rPr lang="en-US" sz="2200" dirty="0" err="1" smtClean="0"/>
              <a:t>alamat</a:t>
            </a:r>
            <a:r>
              <a:rPr lang="en-US" sz="2200" dirty="0" smtClean="0"/>
              <a:t> host yang </a:t>
            </a:r>
            <a:r>
              <a:rPr lang="en-US" sz="2200" dirty="0" err="1" smtClean="0"/>
              <a:t>tersedia</a:t>
            </a:r>
            <a:r>
              <a:rPr lang="en-US" sz="2200" dirty="0" smtClean="0"/>
              <a:t>.</a:t>
            </a:r>
          </a:p>
          <a:p>
            <a:pPr>
              <a:defRPr/>
            </a:pPr>
            <a:r>
              <a:rPr lang="en-US" sz="2200" dirty="0" err="1" smtClean="0"/>
              <a:t>Hitung</a:t>
            </a:r>
            <a:r>
              <a:rPr lang="en-US" sz="2200" dirty="0" smtClean="0"/>
              <a:t> subnet mask yang </a:t>
            </a:r>
            <a:r>
              <a:rPr lang="en-US" sz="2200" dirty="0" err="1" smtClean="0"/>
              <a:t>dibutuhkan</a:t>
            </a:r>
            <a:r>
              <a:rPr lang="en-US" sz="2200" dirty="0" smtClean="0"/>
              <a:t> agar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mengakomodasi</a:t>
            </a:r>
            <a:r>
              <a:rPr lang="en-US" sz="2200" dirty="0" smtClean="0"/>
              <a:t> </a:t>
            </a:r>
            <a:r>
              <a:rPr lang="en-US" sz="2200" dirty="0" err="1" smtClean="0"/>
              <a:t>kebutuhan</a:t>
            </a:r>
            <a:r>
              <a:rPr lang="en-US" sz="2200" dirty="0" smtClean="0"/>
              <a:t>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.</a:t>
            </a:r>
          </a:p>
          <a:p>
            <a:pPr>
              <a:defRPr/>
            </a:pP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 smtClean="0"/>
              <a:t>kelebihan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variable length subnet masking (VLSM)</a:t>
            </a:r>
          </a:p>
          <a:p>
            <a:pPr>
              <a:defRPr/>
            </a:pPr>
            <a:r>
              <a:rPr lang="en-US" sz="2200" dirty="0" err="1" smtClean="0"/>
              <a:t>Menjelaskan</a:t>
            </a:r>
            <a:r>
              <a:rPr lang="en-US" sz="2200" dirty="0" smtClean="0"/>
              <a:t> </a:t>
            </a:r>
            <a:r>
              <a:rPr lang="en-US" sz="2200" dirty="0" err="1" smtClean="0"/>
              <a:t>bagaimana</a:t>
            </a:r>
            <a:r>
              <a:rPr lang="en-US" sz="2200" dirty="0" smtClean="0"/>
              <a:t> </a:t>
            </a:r>
            <a:r>
              <a:rPr lang="en-US" sz="2200" dirty="0" err="1" smtClean="0"/>
              <a:t>penerapan</a:t>
            </a:r>
            <a:r>
              <a:rPr lang="en-US" sz="2200" dirty="0" smtClean="0"/>
              <a:t> </a:t>
            </a:r>
            <a:r>
              <a:rPr lang="en-US" sz="2200" dirty="0" err="1" smtClean="0"/>
              <a:t>alamat</a:t>
            </a:r>
            <a:r>
              <a:rPr lang="en-US" sz="2200" dirty="0" smtClean="0"/>
              <a:t> IPv6 </a:t>
            </a:r>
            <a:r>
              <a:rPr lang="en-US" sz="2200" dirty="0" err="1" smtClean="0"/>
              <a:t>diimplementasikan</a:t>
            </a:r>
            <a:r>
              <a:rPr lang="en-US" sz="2200" dirty="0" smtClean="0"/>
              <a:t> di </a:t>
            </a:r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usaha</a:t>
            </a:r>
            <a:r>
              <a:rPr lang="en-US" sz="2200" dirty="0" smtClean="0"/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492125"/>
            <a:ext cx="8145463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Segementasi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jaringan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Subnetting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644525" y="1552575"/>
            <a:ext cx="8204200" cy="5000625"/>
          </a:xfrm>
        </p:spPr>
        <p:txBody>
          <a:bodyPr>
            <a:normAutofit fontScale="92500"/>
          </a:bodyPr>
          <a:lstStyle/>
          <a:p>
            <a:pPr>
              <a:lnSpc>
                <a:spcPct val="75000"/>
              </a:lnSpc>
              <a:buNone/>
            </a:pPr>
            <a:r>
              <a:rPr lang="en-US" sz="2400" b="1" dirty="0" err="1"/>
              <a:t>jaringan</a:t>
            </a:r>
            <a:r>
              <a:rPr lang="en-US" sz="2400" b="1" dirty="0"/>
              <a:t> </a:t>
            </a:r>
            <a:r>
              <a:rPr lang="en-US" sz="2400" b="1" dirty="0" smtClean="0"/>
              <a:t>yang </a:t>
            </a:r>
            <a:r>
              <a:rPr lang="en-US" sz="2400" b="1" dirty="0" err="1" smtClean="0"/>
              <a:t>Besar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disegmentasikan</a:t>
            </a:r>
            <a:r>
              <a:rPr lang="en-US" sz="2400" b="1" dirty="0" smtClean="0"/>
              <a:t> sub-networks yang </a:t>
            </a:r>
            <a:r>
              <a:rPr lang="en-US" sz="2400" b="1" dirty="0" err="1" smtClean="0"/>
              <a:t>lebih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kecil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membuat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devais</a:t>
            </a:r>
            <a:r>
              <a:rPr lang="en-US" sz="2400" b="1" dirty="0" smtClean="0"/>
              <a:t> dan </a:t>
            </a:r>
            <a:r>
              <a:rPr lang="en-US" sz="2400" b="1" dirty="0" err="1" smtClean="0"/>
              <a:t>layanan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lebih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kecil</a:t>
            </a:r>
            <a:r>
              <a:rPr lang="en-US" sz="2400" b="1" dirty="0" smtClean="0"/>
              <a:t> agar </a:t>
            </a:r>
            <a:r>
              <a:rPr lang="en-US" sz="2400" dirty="0" smtClean="0"/>
              <a:t>:</a:t>
            </a:r>
          </a:p>
          <a:p>
            <a:pPr>
              <a:lnSpc>
                <a:spcPct val="75000"/>
              </a:lnSpc>
            </a:pPr>
            <a:r>
              <a:rPr lang="en-US" sz="2400" dirty="0" err="1" smtClean="0"/>
              <a:t>Mengontrol</a:t>
            </a:r>
            <a:r>
              <a:rPr lang="en-US" sz="2400" dirty="0" smtClean="0"/>
              <a:t> </a:t>
            </a:r>
            <a:r>
              <a:rPr lang="en-US" sz="2400" dirty="0" err="1" smtClean="0"/>
              <a:t>trafik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memasukkan</a:t>
            </a:r>
            <a:r>
              <a:rPr lang="en-US" sz="2400" dirty="0"/>
              <a:t> traffic broadcast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subnetwork</a:t>
            </a:r>
            <a:r>
              <a:rPr lang="en-US" sz="2400" dirty="0" smtClean="0"/>
              <a:t> </a:t>
            </a:r>
          </a:p>
          <a:p>
            <a:pPr eaLnBrk="1" hangingPunct="1">
              <a:lnSpc>
                <a:spcPct val="75000"/>
              </a:lnSpc>
            </a:pPr>
            <a:r>
              <a:rPr lang="en-US" sz="2400" dirty="0" err="1" smtClean="0"/>
              <a:t>Mereduksi</a:t>
            </a:r>
            <a:r>
              <a:rPr lang="en-US" sz="2400" dirty="0" smtClean="0"/>
              <a:t> </a:t>
            </a:r>
            <a:r>
              <a:rPr lang="en-US" sz="2400" dirty="0" err="1" smtClean="0"/>
              <a:t>trafik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dan </a:t>
            </a:r>
            <a:r>
              <a:rPr lang="en-US" sz="2400" dirty="0" err="1" smtClean="0"/>
              <a:t>meng</a:t>
            </a:r>
            <a:r>
              <a:rPr lang="en-US" sz="2400" dirty="0" smtClean="0"/>
              <a:t>-improve </a:t>
            </a:r>
            <a:r>
              <a:rPr lang="en-US" sz="2400" dirty="0" err="1" smtClean="0"/>
              <a:t>performansi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endParaRPr lang="en-US" sz="1800" dirty="0" smtClean="0"/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400" b="1" dirty="0" err="1" smtClean="0"/>
              <a:t>Subnetting</a:t>
            </a:r>
            <a:r>
              <a:rPr lang="en-US" sz="2400" dirty="0" smtClean="0"/>
              <a:t> – proses </a:t>
            </a:r>
            <a:r>
              <a:rPr lang="en-US" sz="2400" dirty="0" err="1" smtClean="0"/>
              <a:t>mensegmentasi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subnetwork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b="1" dirty="0" smtClean="0"/>
              <a:t>Subnets.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sz="2400" b="1" dirty="0" err="1" smtClean="0"/>
              <a:t>Komunikasi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antar</a:t>
            </a:r>
            <a:r>
              <a:rPr lang="en-US" sz="2400" b="1" dirty="0" smtClean="0"/>
              <a:t> Subnet</a:t>
            </a:r>
          </a:p>
          <a:p>
            <a:pPr eaLnBrk="1" hangingPunct="1">
              <a:lnSpc>
                <a:spcPct val="75000"/>
              </a:lnSpc>
            </a:pPr>
            <a:r>
              <a:rPr lang="en-US" sz="2400" dirty="0" err="1" smtClean="0"/>
              <a:t>Sebuah</a:t>
            </a:r>
            <a:r>
              <a:rPr lang="en-US" sz="2400" dirty="0" smtClean="0"/>
              <a:t> router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devais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dan subnet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berkomunikasi</a:t>
            </a:r>
            <a:r>
              <a:rPr lang="en-US" sz="2400" dirty="0" smtClean="0"/>
              <a:t>. </a:t>
            </a:r>
          </a:p>
          <a:p>
            <a:pPr>
              <a:lnSpc>
                <a:spcPct val="75000"/>
              </a:lnSpc>
            </a:pP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antarmuka</a:t>
            </a:r>
            <a:r>
              <a:rPr lang="en-US" sz="2400" dirty="0" smtClean="0"/>
              <a:t> router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/>
              <a:t> </a:t>
            </a:r>
            <a:r>
              <a:rPr lang="en-US" sz="2400" dirty="0" err="1"/>
              <a:t>alamat</a:t>
            </a:r>
            <a:r>
              <a:rPr lang="en-US" sz="2400" dirty="0"/>
              <a:t> host </a:t>
            </a:r>
            <a:r>
              <a:rPr lang="en-US" sz="2400" dirty="0" smtClean="0"/>
              <a:t>IPv4 yang </a:t>
            </a:r>
            <a:r>
              <a:rPr lang="en-US" sz="2400" dirty="0" err="1" smtClean="0"/>
              <a:t>dimiliki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subnet yang </a:t>
            </a:r>
            <a:r>
              <a:rPr lang="en-US" sz="2400" dirty="0" err="1" smtClean="0"/>
              <a:t>terhubung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antarmuka</a:t>
            </a:r>
            <a:r>
              <a:rPr lang="en-US" sz="2400" dirty="0" smtClean="0"/>
              <a:t> router.</a:t>
            </a:r>
          </a:p>
          <a:p>
            <a:pPr eaLnBrk="1" hangingPunct="1">
              <a:lnSpc>
                <a:spcPct val="75000"/>
              </a:lnSpc>
            </a:pPr>
            <a:r>
              <a:rPr lang="en-US" sz="2400" dirty="0" err="1" smtClean="0"/>
              <a:t>Devais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dan subnet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antarmuka</a:t>
            </a:r>
            <a:r>
              <a:rPr lang="en-US" sz="2400" dirty="0" smtClean="0"/>
              <a:t> router </a:t>
            </a:r>
            <a:r>
              <a:rPr lang="en-US" sz="2400" dirty="0" err="1" smtClean="0"/>
              <a:t>tertempel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LANnya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default gateway.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75000"/>
              </a:lnSpc>
            </a:pPr>
            <a:endParaRPr lang="en-US" sz="2400" dirty="0" smtClean="0"/>
          </a:p>
          <a:p>
            <a:pPr eaLnBrk="1" hangingPunct="1">
              <a:lnSpc>
                <a:spcPct val="75000"/>
              </a:lnSpc>
            </a:pPr>
            <a:endParaRPr lang="en-US" sz="2400" dirty="0" smtClean="0"/>
          </a:p>
          <a:p>
            <a:pPr eaLnBrk="1" hangingPunct="1">
              <a:lnSpc>
                <a:spcPct val="75000"/>
              </a:lnSpc>
            </a:pPr>
            <a:endParaRPr lang="en-US" sz="2400" dirty="0" smtClean="0"/>
          </a:p>
          <a:p>
            <a:pPr eaLnBrk="1" hangingPunct="1">
              <a:lnSpc>
                <a:spcPct val="75000"/>
              </a:lnSpc>
            </a:pPr>
            <a:endParaRPr lang="en-US" sz="2400" dirty="0" smtClean="0"/>
          </a:p>
          <a:p>
            <a:pPr eaLnBrk="1" hangingPunct="1">
              <a:lnSpc>
                <a:spcPct val="75000"/>
              </a:lnSpc>
            </a:pPr>
            <a:endParaRPr lang="en-US" altLang="ja-JP" sz="24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 err="1" smtClean="0"/>
              <a:t>Subnetting</a:t>
            </a:r>
            <a:r>
              <a:rPr lang="en-US" sz="1600" dirty="0" smtClean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smtClean="0"/>
              <a:t>IPv4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IP Subnetting is FUNdamental</a:t>
            </a:r>
            <a:endParaRPr lang="en-US" dirty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9555" t="32590" r="22749" b="16209"/>
          <a:stretch>
            <a:fillRect/>
          </a:stretch>
        </p:blipFill>
        <p:spPr>
          <a:xfrm>
            <a:off x="1176338" y="1509713"/>
            <a:ext cx="6240462" cy="46545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482600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Subnetting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IPv4</a:t>
            </a: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Basic Subnetting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243" name="Rectangle 6"/>
          <p:cNvSpPr>
            <a:spLocks noGrp="1" noChangeArrowheads="1"/>
          </p:cNvSpPr>
          <p:nvPr>
            <p:ph idx="1"/>
          </p:nvPr>
        </p:nvSpPr>
        <p:spPr>
          <a:xfrm>
            <a:off x="550863" y="1474788"/>
            <a:ext cx="8191500" cy="4948237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r>
              <a:rPr lang="en-US" altLang="ja-JP" sz="2000" smtClean="0">
                <a:ea typeface="ＭＳ Ｐゴシック" pitchFamily="34" charset="-128"/>
                <a:cs typeface="Arial" charset="0"/>
              </a:rPr>
              <a:t> Borrowing Bits to Create Subnets</a:t>
            </a:r>
          </a:p>
          <a:p>
            <a:pPr marL="0" indent="0" eaLnBrk="1" hangingPunct="1">
              <a:lnSpc>
                <a:spcPct val="75000"/>
              </a:lnSpc>
            </a:pPr>
            <a:r>
              <a:rPr lang="en-US" altLang="ja-JP" sz="2000" smtClean="0">
                <a:ea typeface="ＭＳ Ｐゴシック" pitchFamily="34" charset="-128"/>
                <a:cs typeface="Arial" charset="0"/>
              </a:rPr>
              <a:t> Borrowing 1 bit   2</a:t>
            </a:r>
            <a:r>
              <a:rPr lang="en-US" altLang="ja-JP" sz="2000" baseline="30000" smtClean="0">
                <a:ea typeface="ＭＳ Ｐゴシック" pitchFamily="34" charset="-128"/>
                <a:cs typeface="Arial" charset="0"/>
              </a:rPr>
              <a:t>1</a:t>
            </a:r>
            <a:r>
              <a:rPr lang="en-US" altLang="ja-JP" sz="2000" smtClean="0">
                <a:ea typeface="ＭＳ Ｐゴシック" pitchFamily="34" charset="-128"/>
                <a:cs typeface="Arial" charset="0"/>
              </a:rPr>
              <a:t> = 2 subnets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 l="32822" t="29762" r="28247" b="57976"/>
          <a:stretch>
            <a:fillRect/>
          </a:stretch>
        </p:blipFill>
        <p:spPr bwMode="auto">
          <a:xfrm>
            <a:off x="841375" y="3614738"/>
            <a:ext cx="6719888" cy="1247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 l="32239" t="29465" r="29723" b="51289"/>
          <a:stretch>
            <a:fillRect/>
          </a:stretch>
        </p:blipFill>
        <p:spPr bwMode="auto">
          <a:xfrm>
            <a:off x="434975" y="2176463"/>
            <a:ext cx="6067425" cy="153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614863" y="5310188"/>
            <a:ext cx="3063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Subnet 1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/>
              <a:t>jaringan</a:t>
            </a:r>
            <a:r>
              <a:rPr lang="en-US" sz="1400" dirty="0" smtClean="0"/>
              <a:t> </a:t>
            </a:r>
            <a:r>
              <a:rPr lang="en-US" sz="1400" dirty="0"/>
              <a:t>192.168.1.</a:t>
            </a:r>
            <a:r>
              <a:rPr lang="en-US" sz="1400" b="1" dirty="0">
                <a:solidFill>
                  <a:srgbClr val="339933"/>
                </a:solidFill>
              </a:rPr>
              <a:t>128-255</a:t>
            </a:r>
            <a:r>
              <a:rPr lang="en-US" sz="1400" dirty="0"/>
              <a:t>/</a:t>
            </a:r>
            <a:r>
              <a:rPr lang="en-US" sz="1400" b="1" dirty="0"/>
              <a:t>25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Mask: 255.255.255.</a:t>
            </a:r>
            <a:r>
              <a:rPr lang="en-US" sz="1400" b="1" dirty="0">
                <a:solidFill>
                  <a:srgbClr val="FF0000"/>
                </a:solidFill>
              </a:rPr>
              <a:t>128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957263" y="5297488"/>
            <a:ext cx="27289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Subnet 0</a:t>
            </a:r>
          </a:p>
          <a:p>
            <a:pPr>
              <a:lnSpc>
                <a:spcPct val="150000"/>
              </a:lnSpc>
            </a:pPr>
            <a:r>
              <a:rPr lang="en-US" sz="1400" dirty="0" err="1" smtClean="0"/>
              <a:t>jaringan</a:t>
            </a:r>
            <a:r>
              <a:rPr lang="en-US" sz="1400" dirty="0" smtClean="0"/>
              <a:t> </a:t>
            </a:r>
            <a:r>
              <a:rPr lang="en-US" sz="1400" dirty="0"/>
              <a:t>192.168.1.</a:t>
            </a:r>
            <a:r>
              <a:rPr lang="en-US" sz="1400" b="1" dirty="0">
                <a:solidFill>
                  <a:srgbClr val="339933"/>
                </a:solidFill>
              </a:rPr>
              <a:t>0-127</a:t>
            </a:r>
            <a:r>
              <a:rPr lang="en-US" sz="1400" dirty="0"/>
              <a:t>/</a:t>
            </a:r>
            <a:r>
              <a:rPr lang="en-US" sz="1400" b="1" dirty="0">
                <a:cs typeface="Courier New" pitchFamily="49" charset="0"/>
              </a:rPr>
              <a:t>2</a:t>
            </a:r>
            <a:r>
              <a:rPr lang="en-US" sz="1400" b="1" dirty="0"/>
              <a:t>5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Mask: 255.255.255.</a:t>
            </a:r>
            <a:r>
              <a:rPr lang="en-US" sz="1400" b="1" dirty="0">
                <a:solidFill>
                  <a:srgbClr val="FF0000"/>
                </a:solidFill>
              </a:rPr>
              <a:t>128</a:t>
            </a:r>
          </a:p>
        </p:txBody>
      </p:sp>
      <p:cxnSp>
        <p:nvCxnSpPr>
          <p:cNvPr id="10248" name="Straight Arrow Connector 12"/>
          <p:cNvCxnSpPr>
            <a:cxnSpLocks noChangeShapeType="1"/>
          </p:cNvCxnSpPr>
          <p:nvPr/>
        </p:nvCxnSpPr>
        <p:spPr bwMode="auto">
          <a:xfrm flipV="1">
            <a:off x="2641600" y="4122738"/>
            <a:ext cx="1436688" cy="681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249" name="TextBox 13"/>
          <p:cNvSpPr txBox="1">
            <a:spLocks noChangeArrowheads="1"/>
          </p:cNvSpPr>
          <p:nvPr/>
        </p:nvSpPr>
        <p:spPr bwMode="auto">
          <a:xfrm>
            <a:off x="1349375" y="4789488"/>
            <a:ext cx="6865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Borrowing 1 Bit from the host portion creates 2 subnets with the same subnet mask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52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PRAKTIKUM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414338"/>
            <a:ext cx="8145463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Subnetting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IPv4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Subnets in Use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 l="37482" t="31548" r="41658" b="47620"/>
          <a:stretch>
            <a:fillRect/>
          </a:stretch>
        </p:blipFill>
        <p:spPr bwMode="auto">
          <a:xfrm>
            <a:off x="841375" y="2808288"/>
            <a:ext cx="4616450" cy="259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 cstate="print"/>
          <a:srcRect l="27020" t="27332" r="40073" b="32788"/>
          <a:stretch>
            <a:fillRect/>
          </a:stretch>
        </p:blipFill>
        <p:spPr bwMode="auto">
          <a:xfrm>
            <a:off x="4498975" y="1422400"/>
            <a:ext cx="3259138" cy="2220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5" cstate="print"/>
          <a:srcRect l="25793" t="27133" r="41522" b="33978"/>
          <a:stretch>
            <a:fillRect/>
          </a:stretch>
        </p:blipFill>
        <p:spPr bwMode="auto">
          <a:xfrm>
            <a:off x="4383088" y="4194175"/>
            <a:ext cx="3381375" cy="2262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1219200" y="2192338"/>
            <a:ext cx="2786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dirty="0"/>
              <a:t>Subnet 0</a:t>
            </a:r>
          </a:p>
          <a:p>
            <a:pPr algn="l">
              <a:lnSpc>
                <a:spcPct val="150000"/>
              </a:lnSpc>
            </a:pPr>
            <a:r>
              <a:rPr lang="en-US" sz="1400" dirty="0" err="1" smtClean="0"/>
              <a:t>jaringan</a:t>
            </a:r>
            <a:r>
              <a:rPr lang="en-US" sz="1400" dirty="0" smtClean="0"/>
              <a:t> </a:t>
            </a:r>
            <a:r>
              <a:rPr lang="en-US" sz="1400" dirty="0"/>
              <a:t>192.168.1.</a:t>
            </a:r>
            <a:r>
              <a:rPr lang="en-US" sz="1400" b="1" dirty="0">
                <a:solidFill>
                  <a:srgbClr val="339933"/>
                </a:solidFill>
              </a:rPr>
              <a:t>0-127</a:t>
            </a:r>
            <a:r>
              <a:rPr lang="en-US" sz="1400" dirty="0"/>
              <a:t>/</a:t>
            </a:r>
            <a:r>
              <a:rPr lang="en-US" sz="1400" b="1" dirty="0">
                <a:cs typeface="Courier New" pitchFamily="49" charset="0"/>
              </a:rPr>
              <a:t>2</a:t>
            </a:r>
            <a:r>
              <a:rPr lang="en-US" sz="1400" b="1" dirty="0"/>
              <a:t>5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1292225" y="5065713"/>
            <a:ext cx="26844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dirty="0"/>
              <a:t>Subnet 1</a:t>
            </a:r>
          </a:p>
          <a:p>
            <a:pPr algn="l">
              <a:lnSpc>
                <a:spcPct val="150000"/>
              </a:lnSpc>
            </a:pPr>
            <a:r>
              <a:rPr lang="en-US" sz="1400" dirty="0" err="1" smtClean="0"/>
              <a:t>jaringan</a:t>
            </a:r>
            <a:r>
              <a:rPr lang="en-US" sz="1400" dirty="0" smtClean="0"/>
              <a:t> </a:t>
            </a:r>
            <a:r>
              <a:rPr lang="en-US" sz="1400" dirty="0"/>
              <a:t>192.168.1.</a:t>
            </a:r>
            <a:r>
              <a:rPr lang="en-US" sz="1400" b="1" dirty="0">
                <a:solidFill>
                  <a:srgbClr val="339933"/>
                </a:solidFill>
              </a:rPr>
              <a:t>128-255</a:t>
            </a:r>
            <a:r>
              <a:rPr lang="en-US" sz="1400" dirty="0"/>
              <a:t>/</a:t>
            </a:r>
            <a:r>
              <a:rPr lang="en-US" sz="1400" b="1" dirty="0"/>
              <a:t>25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04800" y="152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PRAKTIKUM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Subnetting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IPv4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Subnetting Formulas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291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Hitung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jumlah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Subnets</a:t>
            </a: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Hitung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jumlah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Hosts</a:t>
            </a: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lnSpc>
                <a:spcPct val="75000"/>
              </a:lnSpc>
            </a:pPr>
            <a:endParaRPr lang="en-US" altLang="ja-JP" dirty="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 l="55441" t="36531" r="18567" b="41467"/>
          <a:stretch>
            <a:fillRect/>
          </a:stretch>
        </p:blipFill>
        <p:spPr bwMode="auto">
          <a:xfrm>
            <a:off x="2136775" y="1814513"/>
            <a:ext cx="4032250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 l="33044" t="34673" r="34160" b="37154"/>
          <a:stretch>
            <a:fillRect/>
          </a:stretch>
        </p:blipFill>
        <p:spPr bwMode="auto">
          <a:xfrm>
            <a:off x="2249488" y="4456113"/>
            <a:ext cx="4448175" cy="2147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52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PRAKTIKUM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396875"/>
            <a:ext cx="8145462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dirty="0" err="1"/>
              <a:t>Subnetting</a:t>
            </a:r>
            <a:r>
              <a:rPr lang="en-US" sz="1800" dirty="0"/>
              <a:t> </a:t>
            </a:r>
            <a:r>
              <a:rPr lang="en-US" sz="1800" dirty="0" err="1"/>
              <a:t>jaringan</a:t>
            </a:r>
            <a:r>
              <a:rPr lang="en-US" sz="1800" dirty="0"/>
              <a:t> IPv4</a:t>
            </a: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Creating 4 Subnets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xfrm>
            <a:off x="571500" y="1371600"/>
            <a:ext cx="8216900" cy="5153025"/>
          </a:xfrm>
        </p:spPr>
        <p:txBody>
          <a:bodyPr/>
          <a:lstStyle/>
          <a:p>
            <a:pPr marL="0" indent="0" eaLnBrk="1" hangingPunct="1">
              <a:lnSpc>
                <a:spcPct val="75000"/>
              </a:lnSpc>
            </a:pP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Pinjam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2 bits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untuk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altLang="ja-JP" dirty="0" err="1" smtClean="0">
                <a:ea typeface="ＭＳ Ｐゴシック" pitchFamily="34" charset="-128"/>
                <a:cs typeface="Arial" charset="0"/>
              </a:rPr>
              <a:t>membuat</a:t>
            </a:r>
            <a:r>
              <a:rPr lang="en-US" altLang="ja-JP" dirty="0" smtClean="0">
                <a:ea typeface="ＭＳ Ｐゴシック" pitchFamily="34" charset="-128"/>
                <a:cs typeface="Arial" charset="0"/>
              </a:rPr>
              <a:t> 4 subnets.  </a:t>
            </a:r>
            <a:r>
              <a:rPr lang="en-US" altLang="ja-JP" b="1" dirty="0" smtClean="0">
                <a:ea typeface="ＭＳ Ｐゴシック" pitchFamily="34" charset="-128"/>
                <a:cs typeface="Arial" charset="0"/>
              </a:rPr>
              <a:t>2</a:t>
            </a:r>
            <a:r>
              <a:rPr lang="en-US" altLang="ja-JP" b="1" baseline="30000" dirty="0" smtClean="0">
                <a:ea typeface="ＭＳ Ｐゴシック" pitchFamily="34" charset="-128"/>
                <a:cs typeface="Arial" charset="0"/>
              </a:rPr>
              <a:t>2 </a:t>
            </a:r>
            <a:r>
              <a:rPr lang="en-US" altLang="ja-JP" b="1" dirty="0" smtClean="0">
                <a:ea typeface="ＭＳ Ｐゴシック" pitchFamily="34" charset="-128"/>
                <a:cs typeface="Arial" charset="0"/>
              </a:rPr>
              <a:t>= 4 subnets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 l="31927" t="25546" r="28358" b="24454"/>
          <a:stretch>
            <a:fillRect/>
          </a:stretch>
        </p:blipFill>
        <p:spPr bwMode="auto">
          <a:xfrm>
            <a:off x="1712913" y="2176463"/>
            <a:ext cx="5761037" cy="407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524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PRAKTIKUM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13236</TotalTime>
  <Pages>28</Pages>
  <Words>852</Words>
  <Application>Microsoft Office PowerPoint</Application>
  <PresentationFormat>On-screen Show (4:3)</PresentationFormat>
  <Paragraphs>218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PPT-TMPLT-WHT_C</vt:lpstr>
      <vt:lpstr>Theme1</vt:lpstr>
      <vt:lpstr>PowerPoint Presentation</vt:lpstr>
      <vt:lpstr>Chapter 9</vt:lpstr>
      <vt:lpstr>Chapter 9: Objektif</vt:lpstr>
      <vt:lpstr>Segementasi jaringan Alasan untuk Subnetting</vt:lpstr>
      <vt:lpstr>Subnetting jaringan IPv4 IP Subnetting is FUNdamental</vt:lpstr>
      <vt:lpstr>Subnetting jaringan IPv4 Basic Subnetting</vt:lpstr>
      <vt:lpstr>Subnetting jaringan IPv4 Subnets in Use</vt:lpstr>
      <vt:lpstr>Subnetting jaringan IPv4 Subnetting Formulas</vt:lpstr>
      <vt:lpstr>Subnetting jaringan IPv4 Creating 4 Subnets</vt:lpstr>
      <vt:lpstr>Subnetting jaringan IPv4 Membuat 8 Subnets</vt:lpstr>
      <vt:lpstr>Subnetting jaringan IPv4 Membuat 8 Subnets(continued)</vt:lpstr>
      <vt:lpstr>Menentukan Subnet  Mask Subnetting berbasis pada kebutuhan Host</vt:lpstr>
      <vt:lpstr>Menentukan Subnet  Mask Subnetting Kebutuhan berbasis jaringan</vt:lpstr>
      <vt:lpstr>Menentukan Subnet  Mask Subnetting untuk memenuhi kebutuhan jaringan</vt:lpstr>
      <vt:lpstr>Menentukan Subnet  Mask  Subnetting untuk memenuhi kebutuhan jaringan</vt:lpstr>
      <vt:lpstr>Keuntungan dari Variable Length Subnet Masking Subnetting tradisional buang – buang alamat</vt:lpstr>
      <vt:lpstr>Keuntungan dari Variable Length Subnet Masking Variable Length Subnet Masks (VLSM)</vt:lpstr>
      <vt:lpstr>Keuntungan dari Variable Length Subnet Masking Basic VLSM</vt:lpstr>
      <vt:lpstr>Keuntungan dari Variable Length Subnet Masking VLSM in Practice</vt:lpstr>
      <vt:lpstr>Keuntungan dari Variable Length Subnet Masking  Chart VLSM</vt:lpstr>
      <vt:lpstr>Desain terstruktur Rencana pengalamatan jaringan</vt:lpstr>
      <vt:lpstr>Mensubnet jaringan IPv6  Subnetting menggunakan ID Subnet</vt:lpstr>
      <vt:lpstr>Mensubnet jaringan IPv6 Alokasi Subnet IPV6</vt:lpstr>
      <vt:lpstr>Mensubnet jaringan IPv6  Mensubnet melalui ID antarmuka</vt:lpstr>
      <vt:lpstr>Chapter 9: Simpulan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USER</cp:lastModifiedBy>
  <cp:revision>883</cp:revision>
  <cp:lastPrinted>1999-01-27T00:54:54Z</cp:lastPrinted>
  <dcterms:created xsi:type="dcterms:W3CDTF">2006-10-23T15:07:30Z</dcterms:created>
  <dcterms:modified xsi:type="dcterms:W3CDTF">2013-09-27T07:56:46Z</dcterms:modified>
</cp:coreProperties>
</file>