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1"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59EA9-0483-44E3-84D4-4DC993BCB962}" type="datetimeFigureOut">
              <a:rPr lang="en-US" smtClean="0"/>
              <a:t>9/27/2013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2C2E3-AB27-465B-9F93-8A259D6DE1ED}" type="slidenum">
              <a:rPr lang="en-US" smtClean="0"/>
              <a:t>‹#›</a:t>
            </a:fld>
            <a:endParaRPr lang="en-US"/>
          </a:p>
        </p:txBody>
      </p:sp>
    </p:spTree>
    <p:extLst>
      <p:ext uri="{BB962C8B-B14F-4D97-AF65-F5344CB8AC3E}">
        <p14:creationId xmlns:p14="http://schemas.microsoft.com/office/powerpoint/2010/main" val="89944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800415" y="8538147"/>
            <a:ext cx="795130" cy="28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67" tIns="0" rIns="18467"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1266D9F-733B-C346-B401-53D78326073E}" type="slidenum">
              <a:rPr lang="en-US" sz="800"/>
              <a:pPr/>
              <a:t>11</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6.1.2.4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5A9619F-EDA5-E34B-BB7A-B172C211443B}" type="slidenum">
              <a:rPr lang="en-US" sz="800"/>
              <a:pPr/>
              <a:t>12</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6.1.2.5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7233767-0219-3F4D-98C5-8749B43C2B31}" type="slidenum">
              <a:rPr lang="en-US" sz="800"/>
              <a:pPr/>
              <a:t>13</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6.1.3.2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4F3DA44-AB89-C34C-B3DD-541B66DFC4E4}" type="slidenum">
              <a:rPr lang="en-US" sz="800"/>
              <a:pPr/>
              <a:t>14</a:t>
            </a:fld>
            <a:endParaRPr lang="en-US" sz="8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6.1.3.3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7BA7AB3-C7CE-0B49-8D1C-EE693BF02139}" type="slidenum">
              <a:rPr lang="en-US" sz="800"/>
              <a:pPr/>
              <a:t>15</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6.1.3.4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5892F2-B570-4341-B4FC-5D9B6E6861FC}" type="slidenum">
              <a:rPr lang="en-US" sz="800"/>
              <a:pPr/>
              <a:t>16</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6.1.4.1</a:t>
            </a:r>
          </a:p>
          <a:p>
            <a:pPr>
              <a:lnSpc>
                <a:spcPct val="80000"/>
              </a:lnSpc>
              <a:buFontTx/>
              <a:buNone/>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A4983B4-79C5-724D-82FD-B55B57B747C4}" type="slidenum">
              <a:rPr lang="en-US" sz="800"/>
              <a:pPr/>
              <a:t>17</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6.1.4.2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F2CEB61-508C-F949-BD65-5793A449D546}" type="slidenum">
              <a:rPr lang="en-US" sz="800"/>
              <a:pPr/>
              <a:t>18</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6.1.4.3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B5CF643-21DB-2D41-88D4-25D5AFBA7511}" type="slidenum">
              <a:rPr lang="en-US" sz="800"/>
              <a:pPr/>
              <a:t>19</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6.1.4.4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424E2C3-FEE7-544A-B9AF-637FB0DD6173}" type="slidenum">
              <a:rPr lang="en-US" sz="800"/>
              <a:pPr/>
              <a:t>20</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6.1.4.3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E9C010-2543-D04F-8593-2F1EFFD1A8F0}"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a:t>Chapter 6 Sections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8F7E9C5-1F2C-104A-AA36-E764321E63B9}" type="slidenum">
              <a:rPr lang="en-US" sz="800"/>
              <a:pPr/>
              <a:t>21</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8F5A4E-7C58-7449-8DF2-A7199A8F6255}" type="slidenum">
              <a:rPr lang="en-US" sz="800"/>
              <a:pPr/>
              <a:t>22</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6.2.1.1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85DAB53-48D8-2748-8A58-541C4A098FE8}" type="slidenum">
              <a:rPr lang="en-US" sz="800"/>
              <a:pPr/>
              <a:t>23</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6.2.1.2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746652-41A5-2549-A992-30CCAE9B67C8}" type="slidenum">
              <a:rPr lang="en-US" sz="800"/>
              <a:pPr/>
              <a:t>24</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6.2.1.3 6.2.1.4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112535B-7335-504E-B5BD-CAF21BDC6417}" type="slidenum">
              <a:rPr lang="en-US" sz="800"/>
              <a:pPr/>
              <a:t>25</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6.2.1.5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FA997C7-CB27-C04C-B42E-F5D8E3928536}" type="slidenum">
              <a:rPr lang="en-US" sz="800"/>
              <a:pPr/>
              <a:t>26</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6.2.1.6</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EF8B33C-618A-9A4E-8C0E-4362A21D85E1}"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6.2.2.1</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26B2DB4-5C8B-7448-B216-893CDCF38DED}" type="slidenum">
              <a:rPr lang="en-US" sz="800"/>
              <a:pPr/>
              <a:t>28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6.2.2.2</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67AFF75-1397-2B43-AD5D-288B91251914}" type="slidenum">
              <a:rPr lang="en-US" sz="800"/>
              <a:pPr/>
              <a:t>29</a:t>
            </a:fld>
            <a:endParaRPr lang="en-US" sz="8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6.2.2.3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3FA1ED9-2908-6C41-8222-345CFCD2C85A}" type="slidenum">
              <a:rPr lang="en-US" sz="800"/>
              <a:pPr/>
              <a:t>30</a:t>
            </a:fld>
            <a:endParaRPr lang="en-US" sz="8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6.2.2.4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B735C18-DF80-624F-ACEC-3ACED0C4E4CD}" type="slidenum">
              <a:rPr lang="en-US" sz="800"/>
              <a:pPr/>
              <a:t>4</a:t>
            </a:fld>
            <a:endParaRPr lang="en-US" sz="8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6.0</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6B5D8A-7827-7142-8D8B-766660C1B996}" type="slidenum">
              <a:rPr lang="en-US" sz="800"/>
              <a:pPr/>
              <a:t>31</a:t>
            </a:fld>
            <a:endParaRPr lang="en-US" sz="8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6.2.2.5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EEC1162-6FFB-D444-8D3D-3214947CA82E}" type="slidenum">
              <a:rPr lang="en-US" sz="800"/>
              <a:pPr/>
              <a:t>32</a:t>
            </a:fld>
            <a:endParaRPr lang="en-US" sz="8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FEF0A5A-EED8-D74D-8F77-7227173DD893}" type="slidenum">
              <a:rPr lang="en-US" sz="800"/>
              <a:pPr/>
              <a:t>33</a:t>
            </a:fld>
            <a:endParaRPr lang="en-US" sz="8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02CE1B5-928F-7947-94A1-2E690D513D05}" type="slidenum">
              <a:rPr lang="en-US" sz="800"/>
              <a:pPr/>
              <a:t>34</a:t>
            </a:fld>
            <a:endParaRPr lang="en-US" sz="8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67E4411-4805-7B45-ACE8-8FD73206C05A}" type="slidenum">
              <a:rPr lang="en-US" sz="800"/>
              <a:pPr/>
              <a:t>35</a:t>
            </a:fld>
            <a:endParaRPr lang="en-US" sz="8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E2442DA-20DA-CC4B-AEEF-A30B9BBA114D}" type="slidenum">
              <a:rPr lang="en-US" sz="800"/>
              <a:pPr/>
              <a:t>36</a:t>
            </a:fld>
            <a:endParaRPr lang="en-US" sz="8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8D93E3E-B648-7048-8AE0-A89EAE9072A4}" type="slidenum">
              <a:rPr lang="en-US" sz="800"/>
              <a:pPr/>
              <a:t>37</a:t>
            </a:fld>
            <a:endParaRPr lang="en-US" sz="8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0AFF39B-C87F-8449-965F-6DE6F533B438}" type="slidenum">
              <a:rPr lang="en-US" sz="800"/>
              <a:pPr/>
              <a:t>38</a:t>
            </a:fld>
            <a:endParaRPr lang="en-US" sz="8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A82CF10-C56B-2949-8EA4-C380F251B940}" type="slidenum">
              <a:rPr lang="en-US" sz="800"/>
              <a:pPr/>
              <a:t>39</a:t>
            </a:fld>
            <a:endParaRPr lang="en-US" sz="8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6.3.1.7</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51FBCE6-6E70-204E-B64F-6073D624E83D}" type="slidenum">
              <a:rPr lang="en-US" sz="800"/>
              <a:pPr/>
              <a:t>40</a:t>
            </a:fld>
            <a:endParaRPr lang="en-US" sz="8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6.3.2.1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708AD30-716E-B44B-B340-C6F11DF87A73}" type="slidenum">
              <a:rPr lang="en-US" sz="800"/>
              <a:pPr/>
              <a:t>5</a:t>
            </a:fld>
            <a:endParaRPr lang="en-US" sz="80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6.1.1</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BFC6F0B-4990-274E-B788-546095B9621F}" type="slidenum">
              <a:rPr lang="en-US" sz="800"/>
              <a:pPr/>
              <a:t>41</a:t>
            </a:fld>
            <a:endParaRPr lang="en-US" sz="8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6.3.2.2</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7CDDE89-822A-8B42-B2B7-279FE8768FD2}" type="slidenum">
              <a:rPr lang="en-US" sz="800"/>
              <a:pPr/>
              <a:t>42</a:t>
            </a:fld>
            <a:endParaRPr lang="en-US" sz="8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6.3.2.3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628F96A-B1A7-564B-ABA5-ECA2A04AF09F}" type="slidenum">
              <a:rPr lang="en-US" sz="800"/>
              <a:pPr/>
              <a:t>43</a:t>
            </a:fld>
            <a:endParaRPr lang="en-US" sz="8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6.3.2.4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4992909-FB83-1545-B350-0D22C6D9027F}" type="slidenum">
              <a:rPr lang="en-US" sz="800"/>
              <a:pPr/>
              <a:t>44</a:t>
            </a:fld>
            <a:endParaRPr lang="en-US" sz="8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AE2D850-2875-DE47-861A-5C6C45D88760}" type="slidenum">
              <a:rPr lang="en-US" sz="800"/>
              <a:pPr/>
              <a:t>45</a:t>
            </a:fld>
            <a:endParaRPr lang="en-US" sz="8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6.4.1.1</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A7BA190-6887-B94B-8526-B5189D795D82}" type="slidenum">
              <a:rPr lang="en-US" sz="800"/>
              <a:pPr/>
              <a:t>46</a:t>
            </a:fld>
            <a:endParaRPr lang="en-US" sz="8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6.4.2.1</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B3D34BA-D7A9-7643-BE9F-7C3104CD8DA5}" type="slidenum">
              <a:rPr lang="en-US" sz="800"/>
              <a:pPr/>
              <a:t>47</a:t>
            </a:fld>
            <a:endParaRPr lang="en-US" sz="8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6.4.2.2</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C941A1B-0C30-964E-A381-D1F55E2B57DE}" type="slidenum">
              <a:rPr lang="en-US" sz="800"/>
              <a:pPr/>
              <a:t>48</a:t>
            </a:fld>
            <a:endParaRPr lang="en-US" sz="8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6.4.3</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56D85A9-743D-1547-8B4C-2DEF66CC9776}" type="slidenum">
              <a:rPr lang="en-US" sz="800"/>
              <a:pPr/>
              <a:t>49</a:t>
            </a:fld>
            <a:endParaRPr lang="en-US" sz="8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6.4.3.1</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2A9E01E-A65F-7F46-A04E-DF9CC91D2251}" type="slidenum">
              <a:rPr lang="en-US" sz="800"/>
              <a:pPr/>
              <a:t>50</a:t>
            </a:fld>
            <a:endParaRPr lang="en-US" sz="8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6.4.3.2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A05E349-FAC2-4F47-836B-4EF6ACED5885}" type="slidenum">
              <a:rPr lang="en-US" sz="800"/>
              <a:pPr/>
              <a:t>6</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6.1.1.1</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51</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1.5 &amp; 1.5.1</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52</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1.5 &amp; 1.5.1</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53</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1.5 &amp; 1.5.1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F2327E6-4734-0841-AA74-337C54BF80B4}" type="slidenum">
              <a:rPr lang="en-US" sz="800"/>
              <a:pPr/>
              <a:t>7</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2268CAEF-2BCA-7644-A1A8-F6B22D55B2B0}" type="slidenum">
              <a:rPr lang="en-US" sz="800"/>
              <a:pPr/>
              <a:t>8</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6.1.2.1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F812739F-7512-6D4E-A0F2-870FB8F48F52}"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6.1.2.2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0D7827A-A419-2F4B-90BD-789523B8AA2F}" type="slidenum">
              <a:rPr lang="en-US" sz="800"/>
              <a:pPr/>
              <a:t>10</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t>Section 6.1.2.3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1D10D0-459E-4BDB-A4F1-0540088EE4D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161837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D10D0-459E-4BDB-A4F1-0540088EE4D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85442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D10D0-459E-4BDB-A4F1-0540088EE4D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43480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1D10D0-459E-4BDB-A4F1-0540088EE4D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55A-1EDA-4FA4-AE2D-9C1D3D98699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35" y="6248400"/>
            <a:ext cx="2292465" cy="466408"/>
          </a:xfrm>
          <a:prstGeom prst="rect">
            <a:avLst/>
          </a:prstGeom>
        </p:spPr>
      </p:pic>
    </p:spTree>
    <p:extLst>
      <p:ext uri="{BB962C8B-B14F-4D97-AF65-F5344CB8AC3E}">
        <p14:creationId xmlns:p14="http://schemas.microsoft.com/office/powerpoint/2010/main" val="228977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D10D0-459E-4BDB-A4F1-0540088EE4DA}" type="datetimeFigureOut">
              <a:rPr lang="en-US" smtClean="0"/>
              <a:t>9/27/2013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3080623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1D10D0-459E-4BDB-A4F1-0540088EE4DA}"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34205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1D10D0-459E-4BDB-A4F1-0540088EE4DA}" type="datetimeFigureOut">
              <a:rPr lang="en-US" smtClean="0"/>
              <a:t>9/27/2013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410355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1D10D0-459E-4BDB-A4F1-0540088EE4DA}" type="datetimeFigureOut">
              <a:rPr lang="en-US" smtClean="0"/>
              <a:t>9/27/2013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65739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D10D0-459E-4BDB-A4F1-0540088EE4DA}" type="datetimeFigureOut">
              <a:rPr lang="en-US" smtClean="0"/>
              <a:t>9/27/2013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31427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D10D0-459E-4BDB-A4F1-0540088EE4DA}"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331975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1D10D0-459E-4BDB-A4F1-0540088EE4DA}" type="datetimeFigureOut">
              <a:rPr lang="en-US" smtClean="0"/>
              <a:t>9/27/2013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D55A-1EDA-4FA4-AE2D-9C1D3D986992}" type="slidenum">
              <a:rPr lang="en-US" smtClean="0"/>
              <a:t>‹#›</a:t>
            </a:fld>
            <a:endParaRPr lang="en-US"/>
          </a:p>
        </p:txBody>
      </p:sp>
    </p:spTree>
    <p:extLst>
      <p:ext uri="{BB962C8B-B14F-4D97-AF65-F5344CB8AC3E}">
        <p14:creationId xmlns:p14="http://schemas.microsoft.com/office/powerpoint/2010/main" val="55065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D10D0-459E-4BDB-A4F1-0540088EE4DA}" type="datetimeFigureOut">
              <a:rPr lang="en-US" smtClean="0"/>
              <a:t>9/27/2013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D55A-1EDA-4FA4-AE2D-9C1D3D986992}" type="slidenum">
              <a:rPr lang="en-US" smtClean="0"/>
              <a:t>‹#›</a:t>
            </a:fld>
            <a:endParaRPr lang="en-US"/>
          </a:p>
        </p:txBody>
      </p:sp>
    </p:spTree>
    <p:extLst>
      <p:ext uri="{BB962C8B-B14F-4D97-AF65-F5344CB8AC3E}">
        <p14:creationId xmlns:p14="http://schemas.microsoft.com/office/powerpoint/2010/main" val="62039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hdi@politekniktelkom.ac.id"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4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933475" y="561991"/>
            <a:ext cx="7210425" cy="581025"/>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6350" stA="50000" endA="295" endPos="92000" dist="101600" dir="5400000" sy="-100000" algn="bl" rotWithShape="0"/>
          </a:effectLst>
          <a:scene3d>
            <a:camera prst="orthographicFront">
              <a:rot lat="0" lon="0" rev="0"/>
            </a:camera>
            <a:lightRig rig="glow" dir="t">
              <a:rot lat="0" lon="0" rev="4800000"/>
            </a:lightRig>
          </a:scene3d>
          <a:sp3d prstMaterial="matte">
            <a:bevelT w="127000" h="63500"/>
          </a:sp3d>
        </p:spPr>
      </p:pic>
      <p:sp>
        <p:nvSpPr>
          <p:cNvPr id="7" name="Rectangle 6"/>
          <p:cNvSpPr/>
          <p:nvPr/>
        </p:nvSpPr>
        <p:spPr>
          <a:xfrm>
            <a:off x="933474" y="1714520"/>
            <a:ext cx="3638499" cy="4500562"/>
          </a:xfrm>
          <a:prstGeom prst="rect">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smtClean="0"/>
          </a:p>
          <a:p>
            <a:pPr algn="ctr" fontAlgn="auto">
              <a:spcBef>
                <a:spcPts val="0"/>
              </a:spcBef>
              <a:spcAft>
                <a:spcPts val="0"/>
              </a:spcAft>
              <a:defRPr/>
            </a:pPr>
            <a:endParaRPr lang="en-US" dirty="0"/>
          </a:p>
          <a:p>
            <a:pPr algn="ctr" fontAlgn="auto">
              <a:spcBef>
                <a:spcPts val="0"/>
              </a:spcBef>
              <a:spcAft>
                <a:spcPts val="0"/>
              </a:spcAft>
              <a:defRPr/>
            </a:pPr>
            <a:endParaRPr lang="en-US" dirty="0" smtClean="0"/>
          </a:p>
          <a:p>
            <a:pPr algn="ctr" fontAlgn="auto">
              <a:spcBef>
                <a:spcPts val="0"/>
              </a:spcBef>
              <a:spcAft>
                <a:spcPts val="0"/>
              </a:spcAft>
              <a:defRPr/>
            </a:pPr>
            <a:endParaRPr lang="en-US" dirty="0"/>
          </a:p>
          <a:p>
            <a:pPr algn="ctr" fontAlgn="auto">
              <a:spcBef>
                <a:spcPts val="0"/>
              </a:spcBef>
              <a:spcAft>
                <a:spcPts val="0"/>
              </a:spcAft>
              <a:defRPr/>
            </a:pPr>
            <a:endParaRPr lang="en-US" dirty="0" smtClean="0"/>
          </a:p>
          <a:p>
            <a:pPr algn="ctr" fontAlgn="auto">
              <a:spcBef>
                <a:spcPts val="0"/>
              </a:spcBef>
              <a:spcAft>
                <a:spcPts val="0"/>
              </a:spcAft>
              <a:defRPr/>
            </a:pPr>
            <a:endParaRPr lang="en-US" dirty="0"/>
          </a:p>
          <a:p>
            <a:pPr algn="ctr" fontAlgn="auto">
              <a:spcBef>
                <a:spcPts val="0"/>
              </a:spcBef>
              <a:spcAft>
                <a:spcPts val="0"/>
              </a:spcAft>
              <a:defRPr/>
            </a:pPr>
            <a:r>
              <a:rPr lang="en-US" dirty="0" smtClean="0"/>
              <a:t>CCNA Exploration </a:t>
            </a:r>
            <a:r>
              <a:rPr lang="en-US" dirty="0" smtClean="0"/>
              <a:t>v5.0</a:t>
            </a:r>
            <a:endParaRPr lang="en-US" dirty="0" smtClean="0"/>
          </a:p>
          <a:p>
            <a:pPr algn="ctr" fontAlgn="auto">
              <a:spcBef>
                <a:spcPts val="0"/>
              </a:spcBef>
              <a:spcAft>
                <a:spcPts val="0"/>
              </a:spcAft>
              <a:defRPr/>
            </a:pPr>
            <a:r>
              <a:rPr lang="en-US" dirty="0" smtClean="0"/>
              <a:t>Network fundamentals</a:t>
            </a:r>
          </a:p>
          <a:p>
            <a:pPr algn="ctr" fontAlgn="auto">
              <a:spcBef>
                <a:spcPts val="0"/>
              </a:spcBef>
              <a:spcAft>
                <a:spcPts val="0"/>
              </a:spcAft>
              <a:defRPr/>
            </a:pPr>
            <a:endParaRPr lang="en-US" dirty="0"/>
          </a:p>
          <a:p>
            <a:pPr algn="ctr" fontAlgn="auto">
              <a:spcBef>
                <a:spcPts val="0"/>
              </a:spcBef>
              <a:spcAft>
                <a:spcPts val="0"/>
              </a:spcAft>
              <a:defRPr/>
            </a:pPr>
            <a:r>
              <a:rPr lang="en-US" dirty="0" err="1" smtClean="0"/>
              <a:t>Yahdi</a:t>
            </a:r>
            <a:r>
              <a:rPr lang="en-US" dirty="0" smtClean="0"/>
              <a:t> </a:t>
            </a:r>
            <a:r>
              <a:rPr lang="en-US" dirty="0" err="1" smtClean="0"/>
              <a:t>Siradj</a:t>
            </a:r>
            <a:endParaRPr lang="en-US" dirty="0" smtClean="0"/>
          </a:p>
          <a:p>
            <a:pPr algn="ctr" fontAlgn="auto">
              <a:spcBef>
                <a:spcPts val="0"/>
              </a:spcBef>
              <a:spcAft>
                <a:spcPts val="0"/>
              </a:spcAft>
              <a:defRPr/>
            </a:pPr>
            <a:r>
              <a:rPr lang="en-US" dirty="0" smtClean="0">
                <a:hlinkClick r:id="rId3"/>
              </a:rPr>
              <a:t>yahdi@politekniktelkom.ac.id</a:t>
            </a:r>
            <a:endParaRPr lang="en-US" dirty="0" smtClean="0"/>
          </a:p>
          <a:p>
            <a:pPr algn="ctr" fontAlgn="auto">
              <a:spcBef>
                <a:spcPts val="0"/>
              </a:spcBef>
              <a:spcAft>
                <a:spcPts val="0"/>
              </a:spcAft>
              <a:defRPr/>
            </a:pPr>
            <a:r>
              <a:rPr lang="en-US" dirty="0" smtClean="0"/>
              <a:t>@</a:t>
            </a:r>
            <a:r>
              <a:rPr lang="en-US" dirty="0" err="1" smtClean="0"/>
              <a:t>yahdiinformatik</a:t>
            </a:r>
            <a:r>
              <a:rPr lang="en-US" dirty="0" smtClean="0"/>
              <a:t> </a:t>
            </a:r>
          </a:p>
          <a:p>
            <a:pPr algn="ctr" fontAlgn="auto">
              <a:spcBef>
                <a:spcPts val="0"/>
              </a:spcBef>
              <a:spcAft>
                <a:spcPts val="0"/>
              </a:spcAft>
              <a:defRPr/>
            </a:pPr>
            <a:endParaRPr lang="en-US" dirty="0"/>
          </a:p>
          <a:p>
            <a:pPr algn="ctr" fontAlgn="auto">
              <a:spcBef>
                <a:spcPts val="0"/>
              </a:spcBef>
              <a:spcAft>
                <a:spcPts val="0"/>
              </a:spcAft>
              <a:defRPr/>
            </a:pPr>
            <a:r>
              <a:rPr lang="en-US" dirty="0" smtClean="0"/>
              <a:t>TK 1073 – </a:t>
            </a:r>
            <a:r>
              <a:rPr lang="en-US" dirty="0" err="1" smtClean="0"/>
              <a:t>Jaringan</a:t>
            </a:r>
            <a:r>
              <a:rPr lang="en-US" dirty="0" smtClean="0"/>
              <a:t> </a:t>
            </a:r>
            <a:r>
              <a:rPr lang="en-US" dirty="0" err="1" smtClean="0"/>
              <a:t>Komputer</a:t>
            </a:r>
            <a:endParaRPr lang="en-US" dirty="0" smtClean="0"/>
          </a:p>
          <a:p>
            <a:pPr algn="ctr">
              <a:defRPr/>
            </a:pPr>
            <a:r>
              <a:rPr lang="en-US" dirty="0"/>
              <a:t>Semester </a:t>
            </a:r>
            <a:r>
              <a:rPr lang="en-US" dirty="0" err="1"/>
              <a:t>Ganjil</a:t>
            </a:r>
            <a:r>
              <a:rPr lang="en-US" dirty="0"/>
              <a:t> 2013 - 2014</a:t>
            </a:r>
          </a:p>
          <a:p>
            <a:pPr algn="ctr" fontAlgn="auto">
              <a:spcBef>
                <a:spcPts val="0"/>
              </a:spcBef>
              <a:spcAft>
                <a:spcPts val="0"/>
              </a:spcAft>
              <a:defRPr/>
            </a:pPr>
            <a:endParaRPr lang="en-US" dirty="0"/>
          </a:p>
        </p:txBody>
      </p:sp>
      <p:grpSp>
        <p:nvGrpSpPr>
          <p:cNvPr id="8" name="Group 32"/>
          <p:cNvGrpSpPr/>
          <p:nvPr/>
        </p:nvGrpSpPr>
        <p:grpSpPr>
          <a:xfrm>
            <a:off x="857224" y="1643050"/>
            <a:ext cx="2357454" cy="1428760"/>
            <a:chOff x="1121545" y="1890484"/>
            <a:chExt cx="6522289" cy="3223372"/>
          </a:xfrm>
          <a:effectLst>
            <a:reflection blurRad="6350" stA="50000" endA="300" endPos="90000" dist="50800" dir="5400000" sy="-100000" algn="bl" rotWithShape="0"/>
          </a:effectLst>
        </p:grpSpPr>
        <p:sp>
          <p:nvSpPr>
            <p:cNvPr id="9" name="Rectangle 8"/>
            <p:cNvSpPr/>
            <p:nvPr/>
          </p:nvSpPr>
          <p:spPr>
            <a:xfrm>
              <a:off x="1121545" y="1890484"/>
              <a:ext cx="5929354" cy="3223372"/>
            </a:xfrm>
            <a:prstGeom prst="rect">
              <a:avLst/>
            </a:prstGeom>
            <a:solidFill>
              <a:schemeClr val="accent1">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Cisco Academy</a:t>
              </a:r>
              <a:endParaRPr lang="en-US" dirty="0"/>
            </a:p>
          </p:txBody>
        </p:sp>
        <p:grpSp>
          <p:nvGrpSpPr>
            <p:cNvPr id="10" name="Group 29"/>
            <p:cNvGrpSpPr/>
            <p:nvPr/>
          </p:nvGrpSpPr>
          <p:grpSpPr>
            <a:xfrm>
              <a:off x="2000232" y="3191054"/>
              <a:ext cx="5643602" cy="1476000"/>
              <a:chOff x="1928794" y="4381892"/>
              <a:chExt cx="5643602" cy="1476000"/>
            </a:xfrm>
            <a:scene3d>
              <a:camera prst="perspectiveFront" fov="2700000">
                <a:rot lat="19086000" lon="19067999" rev="3108000"/>
              </a:camera>
              <a:lightRig rig="threePt" dir="t">
                <a:rot lat="0" lon="0" rev="0"/>
              </a:lightRig>
            </a:scene3d>
          </p:grpSpPr>
          <p:sp>
            <p:nvSpPr>
              <p:cNvPr id="11" name="Rectangle 10"/>
              <p:cNvSpPr/>
              <p:nvPr/>
            </p:nvSpPr>
            <p:spPr>
              <a:xfrm>
                <a:off x="7429520" y="5572140"/>
                <a:ext cx="142876" cy="285752"/>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5"/>
              <p:cNvSpPr/>
              <p:nvPr/>
            </p:nvSpPr>
            <p:spPr>
              <a:xfrm>
                <a:off x="7140010" y="5461892"/>
                <a:ext cx="142876" cy="396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6850498" y="5209892"/>
                <a:ext cx="142876" cy="648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a:off x="6560986" y="4813892"/>
                <a:ext cx="142876" cy="1044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6271474" y="4381892"/>
                <a:ext cx="142876" cy="1476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4244890" y="5572140"/>
                <a:ext cx="142876" cy="285752"/>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a:off x="3955378" y="5461892"/>
                <a:ext cx="142876" cy="396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a:off x="3665866" y="5209892"/>
                <a:ext cx="142876" cy="648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3376354" y="4813892"/>
                <a:ext cx="142876" cy="1044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p:cNvSpPr/>
              <p:nvPr/>
            </p:nvSpPr>
            <p:spPr>
              <a:xfrm>
                <a:off x="3086842" y="4381892"/>
                <a:ext cx="142876" cy="1476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Rectangle 20"/>
              <p:cNvSpPr/>
              <p:nvPr/>
            </p:nvSpPr>
            <p:spPr>
              <a:xfrm flipH="1">
                <a:off x="5113426" y="5572140"/>
                <a:ext cx="142876" cy="285752"/>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ectangle 21"/>
              <p:cNvSpPr/>
              <p:nvPr/>
            </p:nvSpPr>
            <p:spPr>
              <a:xfrm flipH="1">
                <a:off x="5402938" y="5461892"/>
                <a:ext cx="142876" cy="396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flipH="1">
                <a:off x="5692450" y="5209892"/>
                <a:ext cx="142876" cy="648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Rectangle 23"/>
              <p:cNvSpPr/>
              <p:nvPr/>
            </p:nvSpPr>
            <p:spPr>
              <a:xfrm flipH="1">
                <a:off x="5981962" y="4813892"/>
                <a:ext cx="142876" cy="1044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Rectangle 24"/>
              <p:cNvSpPr/>
              <p:nvPr/>
            </p:nvSpPr>
            <p:spPr>
              <a:xfrm>
                <a:off x="4534402" y="5677892"/>
                <a:ext cx="142876" cy="180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Rectangle 25"/>
              <p:cNvSpPr/>
              <p:nvPr/>
            </p:nvSpPr>
            <p:spPr>
              <a:xfrm>
                <a:off x="4823914" y="5677892"/>
                <a:ext cx="142876" cy="180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ectangle 26"/>
              <p:cNvSpPr/>
              <p:nvPr/>
            </p:nvSpPr>
            <p:spPr>
              <a:xfrm flipH="1">
                <a:off x="1928794" y="5572140"/>
                <a:ext cx="142876" cy="285752"/>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Rectangle 27"/>
              <p:cNvSpPr/>
              <p:nvPr/>
            </p:nvSpPr>
            <p:spPr>
              <a:xfrm flipH="1">
                <a:off x="2218306" y="5461892"/>
                <a:ext cx="142876" cy="396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Rectangle 28"/>
              <p:cNvSpPr/>
              <p:nvPr/>
            </p:nvSpPr>
            <p:spPr>
              <a:xfrm flipH="1">
                <a:off x="2507818" y="5209892"/>
                <a:ext cx="142876" cy="648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Rectangle 29"/>
              <p:cNvSpPr/>
              <p:nvPr/>
            </p:nvSpPr>
            <p:spPr>
              <a:xfrm flipH="1">
                <a:off x="2797331" y="4813892"/>
                <a:ext cx="142876" cy="1044000"/>
              </a:xfrm>
              <a:prstGeom prst="rect">
                <a:avLst/>
              </a:prstGeom>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lnRef>
              <a:fillRef idx="1">
                <a:schemeClr val="lt1"/>
              </a:fillRef>
              <a:effectRef idx="0">
                <a:schemeClr val="dk1"/>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sp>
        <p:nvSpPr>
          <p:cNvPr id="2" name="TextBox 1"/>
          <p:cNvSpPr txBox="1"/>
          <p:nvPr/>
        </p:nvSpPr>
        <p:spPr>
          <a:xfrm>
            <a:off x="-25638" y="6336268"/>
            <a:ext cx="9183861" cy="369332"/>
          </a:xfrm>
          <a:prstGeom prst="rect">
            <a:avLst/>
          </a:prstGeom>
          <a:noFill/>
        </p:spPr>
        <p:txBody>
          <a:bodyPr wrap="none" rtlCol="0">
            <a:spAutoFit/>
          </a:bodyPr>
          <a:lstStyle/>
          <a:p>
            <a:r>
              <a:rPr lang="en-US" dirty="0" err="1"/>
              <a:t>Hanya</a:t>
            </a:r>
            <a:r>
              <a:rPr lang="en-US" dirty="0"/>
              <a:t> </a:t>
            </a:r>
            <a:r>
              <a:rPr lang="en-US" dirty="0" err="1"/>
              <a:t>dipergunakan</a:t>
            </a:r>
            <a:r>
              <a:rPr lang="en-US" dirty="0"/>
              <a:t> </a:t>
            </a:r>
            <a:r>
              <a:rPr lang="en-US" dirty="0" err="1"/>
              <a:t>untuk</a:t>
            </a:r>
            <a:r>
              <a:rPr lang="en-US" dirty="0"/>
              <a:t> </a:t>
            </a:r>
            <a:r>
              <a:rPr lang="en-US" dirty="0" err="1"/>
              <a:t>kepentingan</a:t>
            </a:r>
            <a:r>
              <a:rPr lang="en-US" dirty="0"/>
              <a:t> </a:t>
            </a:r>
            <a:r>
              <a:rPr lang="en-US" dirty="0" err="1"/>
              <a:t>pengajaran</a:t>
            </a:r>
            <a:r>
              <a:rPr lang="en-US" dirty="0"/>
              <a:t> di </a:t>
            </a:r>
            <a:r>
              <a:rPr lang="en-US" dirty="0" err="1"/>
              <a:t>lingkungan</a:t>
            </a:r>
            <a:r>
              <a:rPr lang="en-US" dirty="0"/>
              <a:t> </a:t>
            </a:r>
            <a:r>
              <a:rPr lang="en-US" dirty="0" smtClean="0"/>
              <a:t>Telkom Applied Science School</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599" y="2079153"/>
            <a:ext cx="4197465" cy="853985"/>
          </a:xfrm>
          <a:prstGeom prst="rect">
            <a:avLst/>
          </a:prstGeom>
        </p:spPr>
      </p:pic>
      <p:sp>
        <p:nvSpPr>
          <p:cNvPr id="31" name="Rectangle 2"/>
          <p:cNvSpPr txBox="1">
            <a:spLocks noChangeArrowheads="1"/>
          </p:cNvSpPr>
          <p:nvPr/>
        </p:nvSpPr>
        <p:spPr>
          <a:xfrm>
            <a:off x="4972106" y="3886200"/>
            <a:ext cx="3854450" cy="1481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charset="0"/>
              </a:rPr>
              <a:t>Chapter 6:</a:t>
            </a:r>
            <a:br>
              <a:rPr lang="en-US" sz="2800" dirty="0" smtClean="0">
                <a:latin typeface="Arial" charset="0"/>
              </a:rPr>
            </a:br>
            <a:r>
              <a:rPr lang="en-US" sz="2800" dirty="0" smtClean="0">
                <a:latin typeface="Arial" charset="0"/>
              </a:rPr>
              <a:t>Network Layer</a:t>
            </a:r>
            <a:endParaRPr lang="en-US" sz="2800" dirty="0">
              <a:solidFill>
                <a:schemeClr val="folHlink"/>
              </a:solidFill>
              <a:latin typeface="Arial" charset="0"/>
            </a:endParaRPr>
          </a:p>
        </p:txBody>
      </p:sp>
    </p:spTree>
    <p:extLst>
      <p:ext uri="{BB962C8B-B14F-4D97-AF65-F5344CB8AC3E}">
        <p14:creationId xmlns:p14="http://schemas.microsoft.com/office/powerpoint/2010/main" val="168925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1800" dirty="0" err="1" smtClean="0">
                <a:latin typeface="Arial" charset="0"/>
              </a:rPr>
              <a:t>Karakteristik</a:t>
            </a:r>
            <a:r>
              <a:rPr lang="en-US" sz="1800" dirty="0" smtClean="0">
                <a:latin typeface="Arial" charset="0"/>
              </a:rPr>
              <a:t> </a:t>
            </a:r>
            <a:r>
              <a:rPr lang="en-US" sz="1800" dirty="0" err="1" smtClean="0">
                <a:latin typeface="Arial" charset="0"/>
              </a:rPr>
              <a:t>Protokol</a:t>
            </a:r>
            <a:r>
              <a:rPr lang="en-US" sz="1800" dirty="0" smtClean="0">
                <a:latin typeface="Arial" charset="0"/>
              </a:rPr>
              <a:t> IP</a:t>
            </a:r>
            <a:br>
              <a:rPr lang="en-US" sz="1800" dirty="0" smtClean="0">
                <a:latin typeface="Arial" charset="0"/>
              </a:rPr>
            </a:br>
            <a:r>
              <a:rPr lang="en-US" dirty="0" err="1" smtClean="0">
                <a:latin typeface="Arial" charset="0"/>
              </a:rPr>
              <a:t>IP</a:t>
            </a:r>
            <a:r>
              <a:rPr lang="en-US" dirty="0" smtClean="0">
                <a:latin typeface="Arial" charset="0"/>
              </a:rPr>
              <a:t> </a:t>
            </a:r>
            <a:r>
              <a:rPr lang="en-US" dirty="0">
                <a:latin typeface="Arial" charset="0"/>
              </a:rPr>
              <a:t>– Best Effort Delivery</a:t>
            </a:r>
          </a:p>
        </p:txBody>
      </p:sp>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385888"/>
            <a:ext cx="75057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76855"/>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1800" dirty="0" err="1" smtClean="0">
                <a:latin typeface="Arial" charset="0"/>
              </a:rPr>
              <a:t>Karakteristik</a:t>
            </a:r>
            <a:r>
              <a:rPr lang="en-US" sz="1800" dirty="0" smtClean="0">
                <a:latin typeface="Arial" charset="0"/>
              </a:rPr>
              <a:t> </a:t>
            </a:r>
            <a:r>
              <a:rPr lang="en-US" sz="1800" dirty="0" err="1" smtClean="0">
                <a:latin typeface="Arial" charset="0"/>
              </a:rPr>
              <a:t>Protokol</a:t>
            </a:r>
            <a:r>
              <a:rPr lang="en-US" sz="1800" dirty="0" smtClean="0">
                <a:latin typeface="Arial" charset="0"/>
              </a:rPr>
              <a:t> IP</a:t>
            </a:r>
            <a:br>
              <a:rPr lang="en-US" sz="1800" dirty="0" smtClean="0">
                <a:latin typeface="Arial" charset="0"/>
              </a:rPr>
            </a:br>
            <a:r>
              <a:rPr lang="en-US" dirty="0" err="1" smtClean="0">
                <a:latin typeface="Arial" charset="0"/>
              </a:rPr>
              <a:t>IP</a:t>
            </a:r>
            <a:r>
              <a:rPr lang="en-US" dirty="0" smtClean="0">
                <a:latin typeface="Arial" charset="0"/>
              </a:rPr>
              <a:t> </a:t>
            </a:r>
            <a:r>
              <a:rPr lang="en-US" dirty="0">
                <a:latin typeface="Arial" charset="0"/>
              </a:rPr>
              <a:t>– Media Independent</a:t>
            </a:r>
          </a:p>
        </p:txBody>
      </p:sp>
      <p:pic>
        <p:nvPicPr>
          <p:cNvPr id="256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51025"/>
            <a:ext cx="72009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9822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1800" dirty="0" err="1" smtClean="0">
                <a:latin typeface="Arial" charset="0"/>
              </a:rPr>
              <a:t>Paket</a:t>
            </a:r>
            <a:r>
              <a:rPr lang="en-US" sz="1800" dirty="0" smtClean="0">
                <a:latin typeface="Arial" charset="0"/>
              </a:rPr>
              <a:t> IPv4</a:t>
            </a:r>
            <a:r>
              <a:rPr lang="en-US" sz="1800" dirty="0">
                <a:latin typeface="Arial" charset="0"/>
              </a:rPr>
              <a:t/>
            </a:r>
            <a:br>
              <a:rPr lang="en-US" sz="1800" dirty="0">
                <a:latin typeface="Arial" charset="0"/>
              </a:rPr>
            </a:br>
            <a:r>
              <a:rPr lang="en-US" dirty="0">
                <a:latin typeface="Arial" charset="0"/>
              </a:rPr>
              <a:t>Encapsulating IP</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585913"/>
            <a:ext cx="745331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96550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1800" dirty="0" err="1" smtClean="0">
                <a:latin typeface="Arial" charset="0"/>
              </a:rPr>
              <a:t>Paket</a:t>
            </a:r>
            <a:r>
              <a:rPr lang="en-US" sz="1800" dirty="0" smtClean="0">
                <a:latin typeface="Arial" charset="0"/>
              </a:rPr>
              <a:t> IPv4</a:t>
            </a:r>
            <a:r>
              <a:rPr lang="en-US" sz="1800" dirty="0">
                <a:latin typeface="Arial" charset="0"/>
              </a:rPr>
              <a:t/>
            </a:r>
            <a:br>
              <a:rPr lang="en-US" sz="1800" dirty="0">
                <a:latin typeface="Arial" charset="0"/>
              </a:rPr>
            </a:br>
            <a:r>
              <a:rPr lang="en-US" dirty="0">
                <a:latin typeface="Arial" charset="0"/>
              </a:rPr>
              <a:t>IPv4 Packet Header</a:t>
            </a:r>
          </a:p>
        </p:txBody>
      </p:sp>
      <p:sp>
        <p:nvSpPr>
          <p:cNvPr id="29698" name="Content Placeholder 1"/>
          <p:cNvSpPr>
            <a:spLocks noGrp="1"/>
          </p:cNvSpPr>
          <p:nvPr>
            <p:ph idx="1"/>
          </p:nvPr>
        </p:nvSpPr>
        <p:spPr/>
        <p:txBody>
          <a:bodyPr>
            <a:normAutofit/>
          </a:bodyPr>
          <a:lstStyle/>
          <a:p>
            <a:pPr marL="0" indent="0">
              <a:buFont typeface="Wingdings" charset="0"/>
              <a:buNone/>
            </a:pPr>
            <a:r>
              <a:rPr lang="en-US" sz="2400" dirty="0">
                <a:latin typeface="Arial" charset="0"/>
              </a:rPr>
              <a:t>Version, Differentiated Services (DS), Time-to-Live (TTL),Protocol, Source IP Address, Destination IP Address</a:t>
            </a:r>
          </a:p>
        </p:txBody>
      </p:sp>
      <p:graphicFrame>
        <p:nvGraphicFramePr>
          <p:cNvPr id="5" name="Table 4"/>
          <p:cNvGraphicFramePr>
            <a:graphicFrameLocks noGrp="1"/>
          </p:cNvGraphicFramePr>
          <p:nvPr/>
        </p:nvGraphicFramePr>
        <p:xfrm>
          <a:off x="827088" y="2500313"/>
          <a:ext cx="7569201" cy="3635373"/>
        </p:xfrm>
        <a:graphic>
          <a:graphicData uri="http://schemas.openxmlformats.org/drawingml/2006/table">
            <a:tbl>
              <a:tblPr firstRow="1" bandRow="1">
                <a:tableStyleId>{2D5ABB26-0587-4C30-8999-92F81FD0307C}</a:tableStyleId>
              </a:tblPr>
              <a:tblGrid>
                <a:gridCol w="936129"/>
                <a:gridCol w="944289"/>
                <a:gridCol w="1432038"/>
                <a:gridCol w="512230"/>
                <a:gridCol w="936129"/>
                <a:gridCol w="936129"/>
                <a:gridCol w="358417"/>
                <a:gridCol w="1513840"/>
              </a:tblGrid>
              <a:tr h="518212">
                <a:tc gridSpan="2">
                  <a:txBody>
                    <a:bodyPr/>
                    <a:lstStyle/>
                    <a:p>
                      <a:pPr algn="ctr"/>
                      <a:endParaRPr lang="en-CA" sz="1400" b="1" dirty="0" smtClean="0"/>
                    </a:p>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gridSpan="2">
                  <a:txBody>
                    <a:bodyPr/>
                    <a:lstStyle/>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gridSpan="2">
                  <a:txBody>
                    <a:bodyPr/>
                    <a:lstStyle/>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332">
                <a:tc rowSpan="2">
                  <a:txBody>
                    <a:bodyPr/>
                    <a:lstStyle/>
                    <a:p>
                      <a:pPr algn="ctr"/>
                      <a:r>
                        <a:rPr lang="en-CA" sz="1200" b="1" dirty="0" smtClean="0"/>
                        <a:t>Version</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CA" sz="1200" b="1" dirty="0" smtClean="0"/>
                        <a:t>IP Header Length</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CA" sz="1200" b="1" kern="1200" dirty="0" smtClean="0">
                          <a:solidFill>
                            <a:schemeClr val="tx1"/>
                          </a:solidFill>
                          <a:latin typeface="+mn-lt"/>
                          <a:ea typeface="+mn-ea"/>
                          <a:cs typeface="+mn-cs"/>
                        </a:rPr>
                        <a:t>Differentiated Services </a:t>
                      </a:r>
                      <a:endParaRPr lang="en-CA" sz="1200" b="1" kern="1200" dirty="0">
                        <a:solidFill>
                          <a:schemeClr val="tx1"/>
                        </a:solidFill>
                        <a:latin typeface="+mn-lt"/>
                        <a:ea typeface="+mn-ea"/>
                        <a:cs typeface="+mn-cs"/>
                      </a:endParaRPr>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gridSpan="4">
                  <a:txBody>
                    <a:bodyPr/>
                    <a:lstStyle/>
                    <a:p>
                      <a:pPr algn="ctr"/>
                      <a:r>
                        <a:rPr lang="en-CA" sz="1200" b="1" dirty="0" smtClean="0"/>
                        <a:t>Total Length</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CA"/>
                    </a:p>
                  </a:txBody>
                  <a:tcPr/>
                </a:tc>
                <a:tc rowSpan="2" hMerge="1">
                  <a:txBody>
                    <a:bodyPr/>
                    <a:lstStyle/>
                    <a:p>
                      <a:endParaRPr lang="en-CA"/>
                    </a:p>
                  </a:txBody>
                  <a:tcPr/>
                </a:tc>
                <a:tc rowSpan="2"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564">
                <a:tc vMerge="1">
                  <a:txBody>
                    <a:bodyPr/>
                    <a:lstStyle/>
                    <a:p>
                      <a:endParaRPr lang="en-CA"/>
                    </a:p>
                  </a:txBody>
                  <a:tcPr/>
                </a:tc>
                <a:tc vMerge="1">
                  <a:txBody>
                    <a:bodyPr/>
                    <a:lstStyle/>
                    <a:p>
                      <a:endParaRPr lang="en-CA"/>
                    </a:p>
                  </a:txBody>
                  <a:tcPr/>
                </a:tc>
                <a:tc>
                  <a:txBody>
                    <a:bodyPr/>
                    <a:lstStyle/>
                    <a:p>
                      <a:pPr algn="ctr"/>
                      <a:r>
                        <a:rPr lang="en-CA" sz="1000" b="1" dirty="0" smtClean="0"/>
                        <a:t>DSCP</a:t>
                      </a:r>
                      <a:endParaRPr lang="en-CA" sz="10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CA" sz="1000" b="1" dirty="0" smtClean="0"/>
                        <a:t>ECN</a:t>
                      </a:r>
                      <a:endParaRPr lang="en-CA" sz="10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r>
              <a:tr h="482253">
                <a:tc gridSpan="4">
                  <a:txBody>
                    <a:bodyPr/>
                    <a:lstStyle/>
                    <a:p>
                      <a:pPr marL="0" algn="ctr" defTabSz="914400" rtl="0" eaLnBrk="1" latinLnBrk="0" hangingPunct="1"/>
                      <a:r>
                        <a:rPr lang="en-CA" sz="1200" b="1" kern="1200" dirty="0" smtClean="0">
                          <a:solidFill>
                            <a:schemeClr val="tx1"/>
                          </a:solidFill>
                          <a:latin typeface="+mn-lt"/>
                          <a:ea typeface="+mn-ea"/>
                          <a:cs typeface="+mn-cs"/>
                        </a:rPr>
                        <a:t>Identification</a:t>
                      </a:r>
                      <a:endParaRPr lang="en-CA" sz="1200" b="1" kern="1200" dirty="0">
                        <a:solidFill>
                          <a:schemeClr val="tx1"/>
                        </a:solidFill>
                        <a:latin typeface="+mn-lt"/>
                        <a:ea typeface="+mn-ea"/>
                        <a:cs typeface="+mn-cs"/>
                      </a:endParaRPr>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marL="0" algn="ctr" defTabSz="914400" rtl="0" eaLnBrk="1" latinLnBrk="0" hangingPunct="1"/>
                      <a:r>
                        <a:rPr lang="en-CA" sz="1200" b="1" kern="1200" dirty="0" smtClean="0">
                          <a:solidFill>
                            <a:schemeClr val="tx1"/>
                          </a:solidFill>
                          <a:latin typeface="+mn-lt"/>
                          <a:ea typeface="+mn-ea"/>
                          <a:cs typeface="+mn-cs"/>
                        </a:rPr>
                        <a:t>Flag</a:t>
                      </a:r>
                      <a:endParaRPr lang="en-CA" sz="1200" b="1" kern="1200" dirty="0">
                        <a:solidFill>
                          <a:schemeClr val="tx1"/>
                        </a:solidFill>
                        <a:latin typeface="+mn-lt"/>
                        <a:ea typeface="+mn-ea"/>
                        <a:cs typeface="+mn-cs"/>
                      </a:endParaRPr>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CA" sz="1200" b="1" dirty="0" smtClean="0"/>
                        <a:t>Fragment Offset</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2">
                  <a:txBody>
                    <a:bodyPr/>
                    <a:lstStyle/>
                    <a:p>
                      <a:pPr algn="ctr"/>
                      <a:r>
                        <a:rPr lang="en-CA" sz="1200" b="1" dirty="0" smtClean="0"/>
                        <a:t>Time To Live</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CA" sz="1200" b="1" dirty="0" smtClean="0"/>
                        <a:t>Protocol</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CA"/>
                    </a:p>
                  </a:txBody>
                  <a:tcPr/>
                </a:tc>
                <a:tc gridSpan="4">
                  <a:txBody>
                    <a:bodyPr/>
                    <a:lstStyle/>
                    <a:p>
                      <a:pPr algn="ctr"/>
                      <a:r>
                        <a:rPr lang="en-CA" sz="1200" b="1" dirty="0" smtClean="0"/>
                        <a:t>Header Checksum</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8">
                  <a:txBody>
                    <a:bodyPr/>
                    <a:lstStyle/>
                    <a:p>
                      <a:pPr algn="ctr"/>
                      <a:r>
                        <a:rPr lang="en-CA" sz="1200" b="1" dirty="0" smtClean="0"/>
                        <a:t>Source IP Address</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8">
                  <a:txBody>
                    <a:bodyPr/>
                    <a:lstStyle/>
                    <a:p>
                      <a:pPr algn="ctr"/>
                      <a:r>
                        <a:rPr lang="en-CA" sz="1200" b="1" dirty="0" smtClean="0"/>
                        <a:t>Destination IP Address</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1" dirty="0" smtClean="0"/>
                        <a:t>Options (optional)</a:t>
                      </a:r>
                    </a:p>
                    <a:p>
                      <a:pPr algn="ct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CA" sz="1200" b="1" dirty="0" smtClean="0"/>
                        <a:t>Padding</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Left-Right Arrow 5"/>
          <p:cNvSpPr/>
          <p:nvPr/>
        </p:nvSpPr>
        <p:spPr>
          <a:xfrm>
            <a:off x="900113" y="2500313"/>
            <a:ext cx="1727200"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1</a:t>
            </a:r>
          </a:p>
        </p:txBody>
      </p:sp>
      <p:sp>
        <p:nvSpPr>
          <p:cNvPr id="7" name="Left-Right Arrow 6"/>
          <p:cNvSpPr/>
          <p:nvPr/>
        </p:nvSpPr>
        <p:spPr>
          <a:xfrm>
            <a:off x="2771775" y="2500313"/>
            <a:ext cx="1728788"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2</a:t>
            </a:r>
          </a:p>
        </p:txBody>
      </p:sp>
      <p:sp>
        <p:nvSpPr>
          <p:cNvPr id="8" name="Left-Right Arrow 7"/>
          <p:cNvSpPr/>
          <p:nvPr/>
        </p:nvSpPr>
        <p:spPr>
          <a:xfrm>
            <a:off x="4716463" y="2500313"/>
            <a:ext cx="1727200"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3</a:t>
            </a:r>
          </a:p>
        </p:txBody>
      </p:sp>
      <p:sp>
        <p:nvSpPr>
          <p:cNvPr id="9" name="Left-Right Arrow 8"/>
          <p:cNvSpPr/>
          <p:nvPr/>
        </p:nvSpPr>
        <p:spPr>
          <a:xfrm>
            <a:off x="6588125" y="2500313"/>
            <a:ext cx="1728788"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4</a:t>
            </a:r>
          </a:p>
        </p:txBody>
      </p:sp>
    </p:spTree>
    <p:extLst>
      <p:ext uri="{BB962C8B-B14F-4D97-AF65-F5344CB8AC3E}">
        <p14:creationId xmlns:p14="http://schemas.microsoft.com/office/powerpoint/2010/main" val="95411526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1800" dirty="0" err="1" smtClean="0">
                <a:latin typeface="Arial" charset="0"/>
              </a:rPr>
              <a:t>Paket</a:t>
            </a:r>
            <a:r>
              <a:rPr lang="en-US" sz="1800" dirty="0" smtClean="0">
                <a:latin typeface="Arial" charset="0"/>
              </a:rPr>
              <a:t> IPv4 </a:t>
            </a:r>
            <a:br>
              <a:rPr lang="en-US" sz="1800" dirty="0" smtClean="0">
                <a:latin typeface="Arial" charset="0"/>
              </a:rPr>
            </a:br>
            <a:r>
              <a:rPr lang="en-US" dirty="0" err="1" smtClean="0">
                <a:latin typeface="Arial" charset="0"/>
              </a:rPr>
              <a:t>IPv4</a:t>
            </a:r>
            <a:r>
              <a:rPr lang="en-US" dirty="0" smtClean="0">
                <a:latin typeface="Arial" charset="0"/>
              </a:rPr>
              <a:t> </a:t>
            </a:r>
            <a:r>
              <a:rPr lang="en-US" dirty="0">
                <a:latin typeface="Arial" charset="0"/>
              </a:rPr>
              <a:t>Header Fields</a:t>
            </a:r>
          </a:p>
        </p:txBody>
      </p:sp>
      <p:sp>
        <p:nvSpPr>
          <p:cNvPr id="31746" name="Content Placeholder 1"/>
          <p:cNvSpPr>
            <a:spLocks noGrp="1"/>
          </p:cNvSpPr>
          <p:nvPr>
            <p:ph idx="1"/>
          </p:nvPr>
        </p:nvSpPr>
        <p:spPr/>
        <p:txBody>
          <a:bodyPr>
            <a:normAutofit/>
          </a:bodyPr>
          <a:lstStyle/>
          <a:p>
            <a:pPr marL="0" indent="0">
              <a:buFont typeface="Wingdings" charset="0"/>
              <a:buNone/>
            </a:pPr>
            <a:r>
              <a:rPr lang="en-US" sz="2400" dirty="0">
                <a:latin typeface="Arial" charset="0"/>
              </a:rPr>
              <a:t>Internet Header Length (IHL), Total Length, Header Checksum, Identification, Flags, Fragment Offset</a:t>
            </a:r>
          </a:p>
        </p:txBody>
      </p:sp>
      <p:graphicFrame>
        <p:nvGraphicFramePr>
          <p:cNvPr id="5" name="Table 4"/>
          <p:cNvGraphicFramePr>
            <a:graphicFrameLocks noGrp="1"/>
          </p:cNvGraphicFramePr>
          <p:nvPr/>
        </p:nvGraphicFramePr>
        <p:xfrm>
          <a:off x="827088" y="2500313"/>
          <a:ext cx="7569201" cy="3635373"/>
        </p:xfrm>
        <a:graphic>
          <a:graphicData uri="http://schemas.openxmlformats.org/drawingml/2006/table">
            <a:tbl>
              <a:tblPr firstRow="1" bandRow="1">
                <a:tableStyleId>{2D5ABB26-0587-4C30-8999-92F81FD0307C}</a:tableStyleId>
              </a:tblPr>
              <a:tblGrid>
                <a:gridCol w="936129"/>
                <a:gridCol w="944289"/>
                <a:gridCol w="1432038"/>
                <a:gridCol w="512230"/>
                <a:gridCol w="936129"/>
                <a:gridCol w="936129"/>
                <a:gridCol w="358417"/>
                <a:gridCol w="1513840"/>
              </a:tblGrid>
              <a:tr h="518212">
                <a:tc gridSpan="2">
                  <a:txBody>
                    <a:bodyPr/>
                    <a:lstStyle/>
                    <a:p>
                      <a:pPr algn="ctr"/>
                      <a:endParaRPr lang="en-CA" sz="1400" b="1" dirty="0" smtClean="0"/>
                    </a:p>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gridSpan="2">
                  <a:txBody>
                    <a:bodyPr/>
                    <a:lstStyle/>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gridSpan="2">
                  <a:txBody>
                    <a:bodyPr/>
                    <a:lstStyle/>
                    <a:p>
                      <a:pPr algn="ctr"/>
                      <a:endParaRPr lang="en-CA" sz="14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332">
                <a:tc rowSpan="2">
                  <a:txBody>
                    <a:bodyPr/>
                    <a:lstStyle/>
                    <a:p>
                      <a:pPr algn="ctr"/>
                      <a:r>
                        <a:rPr lang="en-CA" sz="1200" b="1" dirty="0" smtClean="0"/>
                        <a:t>Version</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ctr"/>
                      <a:r>
                        <a:rPr lang="en-CA" sz="1200" b="1" dirty="0" smtClean="0"/>
                        <a:t>IP Header Length</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CA" sz="1200" b="1" kern="1200" dirty="0" smtClean="0">
                          <a:solidFill>
                            <a:schemeClr val="tx1"/>
                          </a:solidFill>
                          <a:latin typeface="+mn-lt"/>
                          <a:ea typeface="+mn-ea"/>
                          <a:cs typeface="+mn-cs"/>
                        </a:rPr>
                        <a:t>Differentiated Services </a:t>
                      </a:r>
                      <a:endParaRPr lang="en-CA" sz="1200" b="1" kern="1200" dirty="0">
                        <a:solidFill>
                          <a:schemeClr val="tx1"/>
                        </a:solidFill>
                        <a:latin typeface="+mn-lt"/>
                        <a:ea typeface="+mn-ea"/>
                        <a:cs typeface="+mn-cs"/>
                      </a:endParaRPr>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gridSpan="4">
                  <a:txBody>
                    <a:bodyPr/>
                    <a:lstStyle/>
                    <a:p>
                      <a:pPr algn="ctr"/>
                      <a:r>
                        <a:rPr lang="en-CA" sz="1200" b="1" dirty="0" smtClean="0"/>
                        <a:t>Total Length</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CA"/>
                    </a:p>
                  </a:txBody>
                  <a:tcPr/>
                </a:tc>
                <a:tc rowSpan="2" hMerge="1">
                  <a:txBody>
                    <a:bodyPr/>
                    <a:lstStyle/>
                    <a:p>
                      <a:endParaRPr lang="en-CA"/>
                    </a:p>
                  </a:txBody>
                  <a:tcPr/>
                </a:tc>
                <a:tc rowSpan="2"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564">
                <a:tc vMerge="1">
                  <a:txBody>
                    <a:bodyPr/>
                    <a:lstStyle/>
                    <a:p>
                      <a:endParaRPr lang="en-CA"/>
                    </a:p>
                  </a:txBody>
                  <a:tcPr/>
                </a:tc>
                <a:tc vMerge="1">
                  <a:txBody>
                    <a:bodyPr/>
                    <a:lstStyle/>
                    <a:p>
                      <a:endParaRPr lang="en-CA"/>
                    </a:p>
                  </a:txBody>
                  <a:tcPr/>
                </a:tc>
                <a:tc>
                  <a:txBody>
                    <a:bodyPr/>
                    <a:lstStyle/>
                    <a:p>
                      <a:pPr algn="ctr"/>
                      <a:r>
                        <a:rPr lang="en-CA" sz="1000" b="1" dirty="0" smtClean="0"/>
                        <a:t>DSCP</a:t>
                      </a:r>
                      <a:endParaRPr lang="en-CA" sz="10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CA" sz="1000" b="1" dirty="0" smtClean="0"/>
                        <a:t>ECN</a:t>
                      </a:r>
                      <a:endParaRPr lang="en-CA" sz="10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vMerge="1">
                  <a:txBody>
                    <a:bodyPr/>
                    <a:lstStyle/>
                    <a:p>
                      <a:endParaRPr lang="en-CA"/>
                    </a:p>
                  </a:txBody>
                  <a:tcPr/>
                </a:tc>
                <a:tc hMerge="1" vMerge="1">
                  <a:txBody>
                    <a:bodyPr/>
                    <a:lstStyle/>
                    <a:p>
                      <a:endParaRPr lang="en-CA"/>
                    </a:p>
                  </a:txBody>
                  <a:tcPr/>
                </a:tc>
                <a:tc hMerge="1" vMerge="1">
                  <a:txBody>
                    <a:bodyPr/>
                    <a:lstStyle/>
                    <a:p>
                      <a:endParaRPr lang="en-CA"/>
                    </a:p>
                  </a:txBody>
                  <a:tcPr/>
                </a:tc>
                <a:tc hMerge="1" vMerge="1">
                  <a:txBody>
                    <a:bodyPr/>
                    <a:lstStyle/>
                    <a:p>
                      <a:endParaRPr lang="en-CA"/>
                    </a:p>
                  </a:txBody>
                  <a:tcPr/>
                </a:tc>
              </a:tr>
              <a:tr h="482253">
                <a:tc gridSpan="4">
                  <a:txBody>
                    <a:bodyPr/>
                    <a:lstStyle/>
                    <a:p>
                      <a:pPr marL="0" algn="ctr" defTabSz="914400" rtl="0" eaLnBrk="1" latinLnBrk="0" hangingPunct="1"/>
                      <a:r>
                        <a:rPr lang="en-CA" sz="1200" b="1" kern="1200" dirty="0" smtClean="0">
                          <a:solidFill>
                            <a:schemeClr val="tx1"/>
                          </a:solidFill>
                          <a:latin typeface="+mn-lt"/>
                          <a:ea typeface="+mn-ea"/>
                          <a:cs typeface="+mn-cs"/>
                        </a:rPr>
                        <a:t>Identification</a:t>
                      </a:r>
                      <a:endParaRPr lang="en-CA" sz="1200" b="1" kern="1200" dirty="0">
                        <a:solidFill>
                          <a:schemeClr val="tx1"/>
                        </a:solidFill>
                        <a:latin typeface="+mn-lt"/>
                        <a:ea typeface="+mn-ea"/>
                        <a:cs typeface="+mn-cs"/>
                      </a:endParaRPr>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marL="0" algn="ctr" defTabSz="914400" rtl="0" eaLnBrk="1" latinLnBrk="0" hangingPunct="1"/>
                      <a:r>
                        <a:rPr lang="en-CA" sz="1200" b="1" kern="1200" dirty="0" smtClean="0">
                          <a:solidFill>
                            <a:schemeClr val="tx1"/>
                          </a:solidFill>
                          <a:latin typeface="+mn-lt"/>
                          <a:ea typeface="+mn-ea"/>
                          <a:cs typeface="+mn-cs"/>
                        </a:rPr>
                        <a:t>Flag</a:t>
                      </a:r>
                      <a:endParaRPr lang="en-CA" sz="1200" b="1" kern="1200" dirty="0">
                        <a:solidFill>
                          <a:schemeClr val="tx1"/>
                        </a:solidFill>
                        <a:latin typeface="+mn-lt"/>
                        <a:ea typeface="+mn-ea"/>
                        <a:cs typeface="+mn-cs"/>
                      </a:endParaRPr>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CA" sz="1200" b="1" dirty="0" smtClean="0"/>
                        <a:t>Fragment Offset</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2">
                  <a:txBody>
                    <a:bodyPr/>
                    <a:lstStyle/>
                    <a:p>
                      <a:pPr algn="ctr"/>
                      <a:r>
                        <a:rPr lang="en-CA" sz="1200" b="1" dirty="0" smtClean="0"/>
                        <a:t>Time To Live</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CA" sz="1200" b="1" dirty="0" smtClean="0"/>
                        <a:t>Protocol</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CA"/>
                    </a:p>
                  </a:txBody>
                  <a:tcPr/>
                </a:tc>
                <a:tc gridSpan="4">
                  <a:txBody>
                    <a:bodyPr/>
                    <a:lstStyle/>
                    <a:p>
                      <a:pPr algn="ctr"/>
                      <a:r>
                        <a:rPr lang="en-CA" sz="1200" b="1" dirty="0" smtClean="0"/>
                        <a:t>Header Checksum</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8">
                  <a:txBody>
                    <a:bodyPr/>
                    <a:lstStyle/>
                    <a:p>
                      <a:pPr algn="ctr"/>
                      <a:r>
                        <a:rPr lang="en-CA" sz="1200" b="1" dirty="0" smtClean="0"/>
                        <a:t>Source IP Address</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8">
                  <a:txBody>
                    <a:bodyPr/>
                    <a:lstStyle/>
                    <a:p>
                      <a:pPr algn="ctr"/>
                      <a:r>
                        <a:rPr lang="en-CA" sz="1200" b="1" dirty="0" smtClean="0"/>
                        <a:t>Destination IP Address</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25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1" dirty="0" smtClean="0"/>
                        <a:t>Options (optional)</a:t>
                      </a:r>
                    </a:p>
                    <a:p>
                      <a:pPr algn="ct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CA" sz="1200" b="1" dirty="0" smtClean="0"/>
                        <a:t>Padding</a:t>
                      </a:r>
                      <a:endParaRPr lang="en-CA" sz="1200" b="1" dirty="0"/>
                    </a:p>
                  </a:txBody>
                  <a:tcPr marL="91442" marR="91442"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Left-Right Arrow 5"/>
          <p:cNvSpPr/>
          <p:nvPr/>
        </p:nvSpPr>
        <p:spPr>
          <a:xfrm>
            <a:off x="900113" y="2500313"/>
            <a:ext cx="1727200"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1</a:t>
            </a:r>
          </a:p>
        </p:txBody>
      </p:sp>
      <p:sp>
        <p:nvSpPr>
          <p:cNvPr id="7" name="Left-Right Arrow 6"/>
          <p:cNvSpPr/>
          <p:nvPr/>
        </p:nvSpPr>
        <p:spPr>
          <a:xfrm>
            <a:off x="2771775" y="2500313"/>
            <a:ext cx="1728788"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2</a:t>
            </a:r>
          </a:p>
        </p:txBody>
      </p:sp>
      <p:sp>
        <p:nvSpPr>
          <p:cNvPr id="8" name="Left-Right Arrow 7"/>
          <p:cNvSpPr/>
          <p:nvPr/>
        </p:nvSpPr>
        <p:spPr>
          <a:xfrm>
            <a:off x="4716463" y="2500313"/>
            <a:ext cx="1727200"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3</a:t>
            </a:r>
          </a:p>
        </p:txBody>
      </p:sp>
      <p:sp>
        <p:nvSpPr>
          <p:cNvPr id="9" name="Left-Right Arrow 8"/>
          <p:cNvSpPr/>
          <p:nvPr/>
        </p:nvSpPr>
        <p:spPr>
          <a:xfrm>
            <a:off x="6588125" y="2500313"/>
            <a:ext cx="1728788"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4</a:t>
            </a:r>
          </a:p>
        </p:txBody>
      </p:sp>
    </p:spTree>
    <p:extLst>
      <p:ext uri="{BB962C8B-B14F-4D97-AF65-F5344CB8AC3E}">
        <p14:creationId xmlns:p14="http://schemas.microsoft.com/office/powerpoint/2010/main" val="129172468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1800" dirty="0" err="1" smtClean="0">
                <a:latin typeface="Arial" charset="0"/>
              </a:rPr>
              <a:t>Paket</a:t>
            </a:r>
            <a:r>
              <a:rPr lang="en-US" sz="1800" dirty="0" smtClean="0">
                <a:latin typeface="Arial" charset="0"/>
              </a:rPr>
              <a:t> IPv4 </a:t>
            </a:r>
            <a:br>
              <a:rPr lang="en-US" sz="1800" dirty="0" smtClean="0">
                <a:latin typeface="Arial" charset="0"/>
              </a:rPr>
            </a:br>
            <a:r>
              <a:rPr lang="en-US" dirty="0" smtClean="0">
                <a:latin typeface="Arial" charset="0"/>
              </a:rPr>
              <a:t>Sample </a:t>
            </a:r>
            <a:r>
              <a:rPr lang="en-US" dirty="0">
                <a:latin typeface="Arial" charset="0"/>
              </a:rPr>
              <a:t>IPv4 Headers</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403350"/>
            <a:ext cx="7488238"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65633399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1800" dirty="0" smtClean="0">
                <a:latin typeface="Arial" charset="0"/>
              </a:rPr>
              <a:t>Layer Network </a:t>
            </a:r>
            <a:r>
              <a:rPr lang="en-US" sz="1800" dirty="0" err="1" smtClean="0">
                <a:latin typeface="Arial" charset="0"/>
              </a:rPr>
              <a:t>dalam</a:t>
            </a:r>
            <a:r>
              <a:rPr lang="en-US" sz="1800" dirty="0" smtClean="0">
                <a:latin typeface="Arial" charset="0"/>
              </a:rPr>
              <a:t> </a:t>
            </a:r>
            <a:r>
              <a:rPr lang="en-US" sz="1800" dirty="0" err="1" smtClean="0">
                <a:latin typeface="Arial" charset="0"/>
              </a:rPr>
              <a:t>Komunikasi</a:t>
            </a:r>
            <a:r>
              <a:rPr lang="en-US" dirty="0">
                <a:latin typeface="Arial" charset="0"/>
              </a:rPr>
              <a:t/>
            </a:r>
            <a:br>
              <a:rPr lang="en-US" dirty="0">
                <a:latin typeface="Arial" charset="0"/>
              </a:rPr>
            </a:br>
            <a:r>
              <a:rPr lang="en-US" dirty="0" err="1" smtClean="0">
                <a:latin typeface="Arial" charset="0"/>
              </a:rPr>
              <a:t>Kekurangan</a:t>
            </a:r>
            <a:r>
              <a:rPr lang="en-US" dirty="0" smtClean="0">
                <a:latin typeface="Arial" charset="0"/>
              </a:rPr>
              <a:t> IPv4</a:t>
            </a:r>
            <a:endParaRPr lang="en-US" dirty="0">
              <a:latin typeface="Arial" charset="0"/>
            </a:endParaRPr>
          </a:p>
        </p:txBody>
      </p:sp>
      <p:sp>
        <p:nvSpPr>
          <p:cNvPr id="35842" name="Content Placeholder 1"/>
          <p:cNvSpPr>
            <a:spLocks noGrp="1"/>
          </p:cNvSpPr>
          <p:nvPr>
            <p:ph idx="1"/>
          </p:nvPr>
        </p:nvSpPr>
        <p:spPr/>
        <p:txBody>
          <a:bodyPr>
            <a:normAutofit/>
          </a:bodyPr>
          <a:lstStyle/>
          <a:p>
            <a:r>
              <a:rPr lang="en-US" sz="2400" dirty="0">
                <a:latin typeface="Arial" charset="0"/>
              </a:rPr>
              <a:t>IP Address </a:t>
            </a:r>
            <a:r>
              <a:rPr lang="en-US" sz="2400" dirty="0" err="1" smtClean="0">
                <a:latin typeface="Arial" charset="0"/>
              </a:rPr>
              <a:t>bisa</a:t>
            </a:r>
            <a:r>
              <a:rPr lang="en-US" sz="2400" dirty="0" smtClean="0">
                <a:latin typeface="Arial" charset="0"/>
              </a:rPr>
              <a:t> </a:t>
            </a:r>
            <a:r>
              <a:rPr lang="en-US" sz="2400" dirty="0" err="1" smtClean="0">
                <a:latin typeface="Arial" charset="0"/>
              </a:rPr>
              <a:t>habis</a:t>
            </a:r>
            <a:endParaRPr lang="en-US" sz="2400" dirty="0">
              <a:latin typeface="Arial" charset="0"/>
            </a:endParaRPr>
          </a:p>
          <a:p>
            <a:r>
              <a:rPr lang="en-US" sz="2400" dirty="0" err="1" smtClean="0">
                <a:latin typeface="Arial" charset="0"/>
              </a:rPr>
              <a:t>Perluasan</a:t>
            </a:r>
            <a:r>
              <a:rPr lang="en-US" sz="2400" dirty="0" smtClean="0">
                <a:latin typeface="Arial" charset="0"/>
              </a:rPr>
              <a:t> </a:t>
            </a:r>
            <a:r>
              <a:rPr lang="en-US" sz="2400" dirty="0" err="1" smtClean="0">
                <a:latin typeface="Arial" charset="0"/>
              </a:rPr>
              <a:t>tabel</a:t>
            </a:r>
            <a:r>
              <a:rPr lang="en-US" sz="2400" dirty="0" smtClean="0">
                <a:latin typeface="Arial" charset="0"/>
              </a:rPr>
              <a:t> routing Internet </a:t>
            </a:r>
            <a:endParaRPr lang="en-US" sz="2400" dirty="0">
              <a:latin typeface="Arial" charset="0"/>
            </a:endParaRPr>
          </a:p>
          <a:p>
            <a:r>
              <a:rPr lang="en-US" sz="2400" dirty="0" err="1" smtClean="0">
                <a:latin typeface="Arial" charset="0"/>
              </a:rPr>
              <a:t>Kurangnya</a:t>
            </a:r>
            <a:r>
              <a:rPr lang="en-US" sz="2400" dirty="0" smtClean="0">
                <a:latin typeface="Arial" charset="0"/>
              </a:rPr>
              <a:t> </a:t>
            </a:r>
            <a:r>
              <a:rPr lang="en-US" sz="2400" dirty="0" err="1" smtClean="0">
                <a:latin typeface="Arial" charset="0"/>
              </a:rPr>
              <a:t>konektivitas</a:t>
            </a:r>
            <a:r>
              <a:rPr lang="en-US" sz="2400" dirty="0" smtClean="0">
                <a:latin typeface="Arial" charset="0"/>
              </a:rPr>
              <a:t> end-to-end</a:t>
            </a:r>
            <a:endParaRPr lang="en-US" sz="2400" dirty="0">
              <a:latin typeface="Arial" charset="0"/>
            </a:endParaRPr>
          </a:p>
        </p:txBody>
      </p:sp>
      <p:pic>
        <p:nvPicPr>
          <p:cNvPr id="3584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1741488"/>
            <a:ext cx="3078163"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27049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1800" dirty="0" smtClean="0">
                <a:latin typeface="Arial" charset="0"/>
              </a:rPr>
              <a:t>Layer Network </a:t>
            </a:r>
            <a:r>
              <a:rPr lang="en-US" sz="1800" dirty="0" err="1" smtClean="0">
                <a:latin typeface="Arial" charset="0"/>
              </a:rPr>
              <a:t>dalam</a:t>
            </a:r>
            <a:r>
              <a:rPr lang="en-US" sz="1800" dirty="0" smtClean="0">
                <a:latin typeface="Arial" charset="0"/>
              </a:rPr>
              <a:t> </a:t>
            </a:r>
            <a:r>
              <a:rPr lang="en-US" sz="1800" dirty="0" err="1" smtClean="0">
                <a:latin typeface="Arial" charset="0"/>
              </a:rPr>
              <a:t>Komunikasi</a:t>
            </a:r>
            <a:r>
              <a:rPr lang="en-US" sz="1800" dirty="0" smtClean="0">
                <a:latin typeface="Arial" charset="0"/>
              </a:rPr>
              <a:t> </a:t>
            </a:r>
            <a:br>
              <a:rPr lang="en-US" sz="1800" dirty="0" smtClean="0">
                <a:latin typeface="Arial" charset="0"/>
              </a:rPr>
            </a:br>
            <a:r>
              <a:rPr lang="en-US" dirty="0" err="1" smtClean="0">
                <a:latin typeface="Arial" charset="0"/>
              </a:rPr>
              <a:t>Memperkenalkan</a:t>
            </a:r>
            <a:r>
              <a:rPr lang="en-US" dirty="0" smtClean="0">
                <a:latin typeface="Arial" charset="0"/>
              </a:rPr>
              <a:t> </a:t>
            </a:r>
            <a:r>
              <a:rPr lang="en-US" dirty="0">
                <a:latin typeface="Arial" charset="0"/>
              </a:rPr>
              <a:t>IPv6</a:t>
            </a:r>
          </a:p>
        </p:txBody>
      </p:sp>
      <p:sp>
        <p:nvSpPr>
          <p:cNvPr id="37890" name="Content Placeholder 1"/>
          <p:cNvSpPr>
            <a:spLocks noGrp="1"/>
          </p:cNvSpPr>
          <p:nvPr>
            <p:ph idx="1"/>
          </p:nvPr>
        </p:nvSpPr>
        <p:spPr/>
        <p:txBody>
          <a:bodyPr>
            <a:normAutofit fontScale="92500" lnSpcReduction="20000"/>
          </a:bodyPr>
          <a:lstStyle/>
          <a:p>
            <a:r>
              <a:rPr lang="en-US" dirty="0" err="1" smtClean="0">
                <a:latin typeface="Arial" charset="0"/>
              </a:rPr>
              <a:t>Ruang</a:t>
            </a:r>
            <a:r>
              <a:rPr lang="en-US" dirty="0" smtClean="0">
                <a:latin typeface="Arial" charset="0"/>
              </a:rPr>
              <a:t> </a:t>
            </a:r>
            <a:r>
              <a:rPr lang="en-US" dirty="0" err="1" smtClean="0">
                <a:latin typeface="Arial" charset="0"/>
              </a:rPr>
              <a:t>alamat</a:t>
            </a:r>
            <a:r>
              <a:rPr lang="en-US" dirty="0" smtClean="0">
                <a:latin typeface="Arial" charset="0"/>
              </a:rPr>
              <a:t> yang </a:t>
            </a:r>
            <a:r>
              <a:rPr lang="en-US" dirty="0" err="1" smtClean="0">
                <a:latin typeface="Arial" charset="0"/>
              </a:rPr>
              <a:t>lebih</a:t>
            </a:r>
            <a:r>
              <a:rPr lang="en-US" dirty="0" smtClean="0">
                <a:latin typeface="Arial" charset="0"/>
              </a:rPr>
              <a:t> </a:t>
            </a:r>
            <a:r>
              <a:rPr lang="en-US" dirty="0" err="1" smtClean="0">
                <a:latin typeface="Arial" charset="0"/>
              </a:rPr>
              <a:t>besar</a:t>
            </a:r>
            <a:endParaRPr lang="en-US" dirty="0">
              <a:latin typeface="Arial" charset="0"/>
            </a:endParaRPr>
          </a:p>
          <a:p>
            <a:r>
              <a:rPr lang="en-US" dirty="0" smtClean="0">
                <a:latin typeface="Arial" charset="0"/>
              </a:rPr>
              <a:t>Packet handling yang </a:t>
            </a:r>
            <a:r>
              <a:rPr lang="en-US" dirty="0" err="1" smtClean="0">
                <a:latin typeface="Arial" charset="0"/>
              </a:rPr>
              <a:t>lebih</a:t>
            </a:r>
            <a:r>
              <a:rPr lang="en-US" dirty="0" smtClean="0">
                <a:latin typeface="Arial" charset="0"/>
              </a:rPr>
              <a:t> </a:t>
            </a:r>
            <a:r>
              <a:rPr lang="en-US" dirty="0" err="1" smtClean="0">
                <a:latin typeface="Arial" charset="0"/>
              </a:rPr>
              <a:t>baik</a:t>
            </a:r>
            <a:endParaRPr lang="en-US" dirty="0">
              <a:latin typeface="Arial" charset="0"/>
            </a:endParaRPr>
          </a:p>
          <a:p>
            <a:r>
              <a:rPr lang="en-US" dirty="0" smtClean="0">
                <a:latin typeface="Arial" charset="0"/>
              </a:rPr>
              <a:t>NAT </a:t>
            </a:r>
            <a:r>
              <a:rPr lang="en-US" dirty="0" err="1" smtClean="0">
                <a:latin typeface="Arial" charset="0"/>
              </a:rPr>
              <a:t>Tidak</a:t>
            </a:r>
            <a:r>
              <a:rPr lang="en-US" dirty="0" smtClean="0">
                <a:latin typeface="Arial" charset="0"/>
              </a:rPr>
              <a:t> </a:t>
            </a:r>
            <a:r>
              <a:rPr lang="en-US" dirty="0" err="1" smtClean="0">
                <a:latin typeface="Arial" charset="0"/>
              </a:rPr>
              <a:t>memerlukan</a:t>
            </a:r>
            <a:r>
              <a:rPr lang="en-US" dirty="0" smtClean="0">
                <a:latin typeface="Arial" charset="0"/>
              </a:rPr>
              <a:t> NAT</a:t>
            </a:r>
            <a:endParaRPr lang="en-US" dirty="0">
              <a:latin typeface="Arial" charset="0"/>
            </a:endParaRPr>
          </a:p>
          <a:p>
            <a:r>
              <a:rPr lang="en-US" dirty="0" err="1" smtClean="0">
                <a:latin typeface="Arial" charset="0"/>
              </a:rPr>
              <a:t>Sudah</a:t>
            </a:r>
            <a:r>
              <a:rPr lang="en-US" dirty="0" smtClean="0">
                <a:latin typeface="Arial" charset="0"/>
              </a:rPr>
              <a:t> </a:t>
            </a:r>
            <a:r>
              <a:rPr lang="en-US" dirty="0" err="1" smtClean="0">
                <a:latin typeface="Arial" charset="0"/>
              </a:rPr>
              <a:t>terintegrasi</a:t>
            </a:r>
            <a:r>
              <a:rPr lang="en-US" dirty="0" smtClean="0">
                <a:latin typeface="Arial" charset="0"/>
              </a:rPr>
              <a:t> </a:t>
            </a:r>
            <a:r>
              <a:rPr lang="en-US" dirty="0" err="1" smtClean="0">
                <a:latin typeface="Arial" charset="0"/>
              </a:rPr>
              <a:t>dengan</a:t>
            </a:r>
            <a:r>
              <a:rPr lang="en-US" dirty="0" smtClean="0">
                <a:latin typeface="Arial" charset="0"/>
              </a:rPr>
              <a:t> security</a:t>
            </a:r>
            <a:endParaRPr lang="en-US" dirty="0">
              <a:latin typeface="Arial" charset="0"/>
            </a:endParaRPr>
          </a:p>
          <a:p>
            <a:endParaRPr lang="en-US" dirty="0">
              <a:latin typeface="Arial" charset="0"/>
            </a:endParaRPr>
          </a:p>
          <a:p>
            <a:r>
              <a:rPr lang="en-US" dirty="0">
                <a:latin typeface="Arial" charset="0"/>
              </a:rPr>
              <a:t>4 </a:t>
            </a:r>
            <a:r>
              <a:rPr lang="en-US" dirty="0" err="1" smtClean="0">
                <a:latin typeface="Arial" charset="0"/>
              </a:rPr>
              <a:t>miliar</a:t>
            </a:r>
            <a:r>
              <a:rPr lang="en-US" dirty="0" smtClean="0">
                <a:latin typeface="Arial" charset="0"/>
              </a:rPr>
              <a:t> </a:t>
            </a:r>
            <a:r>
              <a:rPr lang="en-US" dirty="0" err="1" smtClean="0">
                <a:latin typeface="Arial" charset="0"/>
              </a:rPr>
              <a:t>alamat</a:t>
            </a:r>
            <a:r>
              <a:rPr lang="en-US" dirty="0" smtClean="0">
                <a:latin typeface="Arial" charset="0"/>
              </a:rPr>
              <a:t> IPv4</a:t>
            </a:r>
            <a:r>
              <a:rPr lang="en-US" dirty="0">
                <a:latin typeface="Arial" charset="0"/>
              </a:rPr>
              <a:t/>
            </a:r>
            <a:br>
              <a:rPr lang="en-US" dirty="0">
                <a:latin typeface="Arial" charset="0"/>
              </a:rPr>
            </a:br>
            <a:r>
              <a:rPr lang="en-US" dirty="0">
                <a:latin typeface="Arial" charset="0"/>
              </a:rPr>
              <a:t>4,000,000,000</a:t>
            </a:r>
          </a:p>
          <a:p>
            <a:r>
              <a:rPr lang="en-US" dirty="0">
                <a:latin typeface="Arial" charset="0"/>
              </a:rPr>
              <a:t>340 </a:t>
            </a:r>
            <a:r>
              <a:rPr lang="en-US" dirty="0" err="1">
                <a:latin typeface="Arial" charset="0"/>
              </a:rPr>
              <a:t>undecillion</a:t>
            </a:r>
            <a:r>
              <a:rPr lang="en-US" dirty="0">
                <a:latin typeface="Arial" charset="0"/>
              </a:rPr>
              <a:t> </a:t>
            </a:r>
            <a:r>
              <a:rPr lang="en-US" dirty="0" err="1" smtClean="0">
                <a:latin typeface="Arial" charset="0"/>
              </a:rPr>
              <a:t>alamat</a:t>
            </a:r>
            <a:r>
              <a:rPr lang="en-US" dirty="0" smtClean="0">
                <a:latin typeface="Arial" charset="0"/>
              </a:rPr>
              <a:t> IPv6 </a:t>
            </a:r>
            <a:r>
              <a:rPr lang="en-US" dirty="0">
                <a:latin typeface="Arial" charset="0"/>
              </a:rPr>
              <a:t>addresses</a:t>
            </a:r>
            <a:br>
              <a:rPr lang="en-US" dirty="0">
                <a:latin typeface="Arial" charset="0"/>
              </a:rPr>
            </a:br>
            <a:r>
              <a:rPr lang="en-US" dirty="0">
                <a:latin typeface="Arial" charset="0"/>
              </a:rPr>
              <a:t>340,000,000,000,000,000,000,000,000,000,000,000,000</a:t>
            </a:r>
          </a:p>
        </p:txBody>
      </p:sp>
    </p:spTree>
    <p:extLst>
      <p:ext uri="{BB962C8B-B14F-4D97-AF65-F5344CB8AC3E}">
        <p14:creationId xmlns:p14="http://schemas.microsoft.com/office/powerpoint/2010/main" val="1319780504"/>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1800" dirty="0" smtClean="0">
                <a:latin typeface="Arial" charset="0"/>
              </a:rPr>
              <a:t>Packet IPv6</a:t>
            </a:r>
            <a:r>
              <a:rPr lang="en-US" sz="1800" dirty="0">
                <a:latin typeface="Arial" charset="0"/>
              </a:rPr>
              <a:t/>
            </a:r>
            <a:br>
              <a:rPr lang="en-US" sz="1800" dirty="0">
                <a:latin typeface="Arial" charset="0"/>
              </a:rPr>
            </a:br>
            <a:r>
              <a:rPr lang="en-US" dirty="0">
                <a:latin typeface="Arial" charset="0"/>
              </a:rPr>
              <a:t>Encapsulating IPv6</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841500"/>
            <a:ext cx="69723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746678"/>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1800" dirty="0" err="1" smtClean="0">
                <a:latin typeface="Arial" charset="0"/>
              </a:rPr>
              <a:t>Paket</a:t>
            </a:r>
            <a:r>
              <a:rPr lang="en-US" sz="1800" dirty="0" smtClean="0">
                <a:latin typeface="Arial" charset="0"/>
              </a:rPr>
              <a:t> IPv6</a:t>
            </a:r>
            <a:r>
              <a:rPr lang="en-US" sz="1800" dirty="0">
                <a:latin typeface="Arial" charset="0"/>
              </a:rPr>
              <a:t/>
            </a:r>
            <a:br>
              <a:rPr lang="en-US" sz="1800" dirty="0">
                <a:latin typeface="Arial" charset="0"/>
              </a:rPr>
            </a:br>
            <a:r>
              <a:rPr lang="en-US" dirty="0">
                <a:latin typeface="Arial" charset="0"/>
              </a:rPr>
              <a:t>IPv6 Packet Header</a:t>
            </a:r>
          </a:p>
        </p:txBody>
      </p:sp>
      <p:graphicFrame>
        <p:nvGraphicFramePr>
          <p:cNvPr id="4" name="Table 3"/>
          <p:cNvGraphicFramePr>
            <a:graphicFrameLocks noGrp="1"/>
          </p:cNvGraphicFramePr>
          <p:nvPr/>
        </p:nvGraphicFramePr>
        <p:xfrm>
          <a:off x="827088" y="1250950"/>
          <a:ext cx="7569200" cy="5256213"/>
        </p:xfrm>
        <a:graphic>
          <a:graphicData uri="http://schemas.openxmlformats.org/drawingml/2006/table">
            <a:tbl>
              <a:tblPr firstRow="1" bandRow="1">
                <a:tableStyleId>{2D5ABB26-0587-4C30-8999-92F81FD0307C}</a:tableStyleId>
              </a:tblPr>
              <a:tblGrid>
                <a:gridCol w="936129"/>
                <a:gridCol w="944289"/>
                <a:gridCol w="999978"/>
                <a:gridCol w="944289"/>
                <a:gridCol w="936129"/>
                <a:gridCol w="936129"/>
                <a:gridCol w="1872257"/>
              </a:tblGrid>
              <a:tr h="488783">
                <a:tc gridSpan="2">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gridSpan="2">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endParaRPr lang="en-CA" sz="14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589">
                <a:tc>
                  <a:txBody>
                    <a:bodyPr/>
                    <a:lstStyle/>
                    <a:p>
                      <a:pPr algn="ctr"/>
                      <a:r>
                        <a:rPr lang="en-CA" sz="1200" b="1" kern="1200" dirty="0" smtClean="0">
                          <a:solidFill>
                            <a:schemeClr val="tx1"/>
                          </a:solidFill>
                          <a:latin typeface="+mn-lt"/>
                          <a:ea typeface="+mn-ea"/>
                          <a:cs typeface="+mn-cs"/>
                        </a:rPr>
                        <a:t>Version</a:t>
                      </a:r>
                      <a:endParaRPr lang="en-CA" sz="1200" b="1" kern="1200" dirty="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CA" sz="1200" b="1" dirty="0" smtClean="0"/>
                        <a:t>Traffic Class</a:t>
                      </a:r>
                      <a:endParaRPr lang="en-CA" sz="1200" b="1" kern="1200" dirty="0" smtClean="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hMerge="1">
                  <a:txBody>
                    <a:bodyPr/>
                    <a:lstStyle/>
                    <a:p>
                      <a:pPr algn="ctr"/>
                      <a:endParaRPr lang="en-CA" sz="12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4">
                  <a:txBody>
                    <a:bodyPr/>
                    <a:lstStyle/>
                    <a:p>
                      <a:pPr algn="ctr"/>
                      <a:r>
                        <a:rPr lang="en-CA" sz="1200" b="1" dirty="0" smtClean="0">
                          <a:solidFill>
                            <a:schemeClr val="bg1"/>
                          </a:solidFill>
                        </a:rPr>
                        <a:t>Flow Label</a:t>
                      </a:r>
                      <a:endParaRPr lang="en-CA" sz="1200" b="1" dirty="0">
                        <a:solidFill>
                          <a:schemeClr val="bg1"/>
                        </a:solidFill>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66"/>
                    </a:solidFill>
                  </a:tcPr>
                </a:tc>
                <a:tc hMerge="1">
                  <a:txBody>
                    <a:bodyPr/>
                    <a:lstStyle/>
                    <a:p>
                      <a:pPr algn="ctr"/>
                      <a:endParaRPr lang="en-CA"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497589">
                <a:tc gridSpan="4">
                  <a:txBody>
                    <a:bodyPr/>
                    <a:lstStyle/>
                    <a:p>
                      <a:pPr marL="0" algn="ctr" defTabSz="914400" rtl="0" eaLnBrk="1" latinLnBrk="0" hangingPunct="1"/>
                      <a:r>
                        <a:rPr lang="en-CA" sz="1200" b="1" kern="1200" dirty="0" smtClean="0">
                          <a:solidFill>
                            <a:schemeClr val="tx1"/>
                          </a:solidFill>
                          <a:latin typeface="+mn-lt"/>
                          <a:ea typeface="+mn-ea"/>
                          <a:cs typeface="+mn-cs"/>
                        </a:rPr>
                        <a:t>Payload Length</a:t>
                      </a:r>
                      <a:endParaRPr lang="en-CA" sz="1200" b="1" kern="1200" dirty="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hMerge="1">
                  <a:txBody>
                    <a:bodyPr/>
                    <a:lstStyle/>
                    <a:p>
                      <a:endParaRPr lang="en-C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marL="0" algn="ctr" defTabSz="914400" rtl="0" eaLnBrk="1" latinLnBrk="0" hangingPunct="1"/>
                      <a:r>
                        <a:rPr lang="en-CA" sz="1200" b="1" kern="1200" dirty="0" smtClean="0">
                          <a:solidFill>
                            <a:schemeClr val="tx1"/>
                          </a:solidFill>
                          <a:latin typeface="+mn-lt"/>
                          <a:ea typeface="+mn-ea"/>
                          <a:cs typeface="+mn-cs"/>
                        </a:rPr>
                        <a:t>Next Header</a:t>
                      </a:r>
                      <a:endParaRPr lang="en-CA" sz="1200" b="1" kern="1200" dirty="0">
                        <a:solidFill>
                          <a:schemeClr val="tx1"/>
                        </a:solidFill>
                        <a:latin typeface="+mn-lt"/>
                        <a:ea typeface="+mn-ea"/>
                        <a:cs typeface="+mn-cs"/>
                      </a:endParaRPr>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gridSpan="2">
                  <a:txBody>
                    <a:bodyPr/>
                    <a:lstStyle/>
                    <a:p>
                      <a:pPr algn="ctr"/>
                      <a:r>
                        <a:rPr lang="en-CA" sz="1200" b="1" dirty="0" smtClean="0"/>
                        <a:t>Hop Limit</a:t>
                      </a:r>
                      <a:endParaRPr lang="en-CA" sz="12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hMerge="1">
                  <a:txBody>
                    <a:bodyPr/>
                    <a:lstStyle/>
                    <a:p>
                      <a:endParaRPr lang="en-CA"/>
                    </a:p>
                  </a:txBody>
                  <a:tcPr/>
                </a:tc>
              </a:tr>
              <a:tr h="1781895">
                <a:tc gridSpan="7">
                  <a:txBody>
                    <a:bodyPr/>
                    <a:lstStyle/>
                    <a:p>
                      <a:pPr algn="ctr"/>
                      <a:r>
                        <a:rPr lang="en-CA" sz="1200" b="1" dirty="0" smtClean="0"/>
                        <a:t>Source IP Address</a:t>
                      </a:r>
                      <a:endParaRPr lang="en-CA" sz="12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1990357">
                <a:tc gridSpan="7">
                  <a:txBody>
                    <a:bodyPr/>
                    <a:lstStyle/>
                    <a:p>
                      <a:pPr algn="ctr"/>
                      <a:r>
                        <a:rPr lang="en-CA" sz="1200" b="1" dirty="0" smtClean="0"/>
                        <a:t>Destination IP Address</a:t>
                      </a:r>
                      <a:endParaRPr lang="en-CA" sz="1200" b="1" dirty="0"/>
                    </a:p>
                  </a:txBody>
                  <a:tcPr marL="91442" marR="9144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algn="ctr"/>
                      <a:endParaRPr lang="en-CA"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bl>
          </a:graphicData>
        </a:graphic>
      </p:graphicFrame>
      <p:sp>
        <p:nvSpPr>
          <p:cNvPr id="5" name="Left-Right Arrow 4"/>
          <p:cNvSpPr/>
          <p:nvPr/>
        </p:nvSpPr>
        <p:spPr>
          <a:xfrm>
            <a:off x="900113" y="1250950"/>
            <a:ext cx="1727200"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1</a:t>
            </a:r>
          </a:p>
        </p:txBody>
      </p:sp>
      <p:sp>
        <p:nvSpPr>
          <p:cNvPr id="6" name="Left-Right Arrow 5"/>
          <p:cNvSpPr/>
          <p:nvPr/>
        </p:nvSpPr>
        <p:spPr>
          <a:xfrm>
            <a:off x="2771775" y="1250950"/>
            <a:ext cx="1728788"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2</a:t>
            </a:r>
          </a:p>
        </p:txBody>
      </p:sp>
      <p:sp>
        <p:nvSpPr>
          <p:cNvPr id="7" name="Left-Right Arrow 6"/>
          <p:cNvSpPr/>
          <p:nvPr/>
        </p:nvSpPr>
        <p:spPr>
          <a:xfrm>
            <a:off x="4716463" y="1250950"/>
            <a:ext cx="1727200"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3</a:t>
            </a:r>
          </a:p>
        </p:txBody>
      </p:sp>
      <p:sp>
        <p:nvSpPr>
          <p:cNvPr id="8" name="Left-Right Arrow 7"/>
          <p:cNvSpPr/>
          <p:nvPr/>
        </p:nvSpPr>
        <p:spPr>
          <a:xfrm>
            <a:off x="6588125" y="1250950"/>
            <a:ext cx="1728788" cy="476250"/>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1200" b="1" dirty="0">
                <a:solidFill>
                  <a:schemeClr val="tx1"/>
                </a:solidFill>
              </a:rPr>
              <a:t>Byte 4</a:t>
            </a:r>
          </a:p>
        </p:txBody>
      </p:sp>
    </p:spTree>
    <p:extLst>
      <p:ext uri="{BB962C8B-B14F-4D97-AF65-F5344CB8AC3E}">
        <p14:creationId xmlns:p14="http://schemas.microsoft.com/office/powerpoint/2010/main" val="38758700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655638" y="609600"/>
            <a:ext cx="8145462" cy="838200"/>
          </a:xfrm>
        </p:spPr>
        <p:txBody>
          <a:bodyPr/>
          <a:lstStyle/>
          <a:p>
            <a:pPr eaLnBrk="1" hangingPunct="1"/>
            <a:r>
              <a:rPr lang="en-US" dirty="0" smtClean="0"/>
              <a:t>Chapter 6: </a:t>
            </a:r>
            <a:r>
              <a:rPr lang="en-US" dirty="0" err="1" smtClean="0"/>
              <a:t>Objektif</a:t>
            </a:r>
            <a:endParaRPr lang="en-US" dirty="0" smtClean="0"/>
          </a:p>
        </p:txBody>
      </p:sp>
      <p:sp>
        <p:nvSpPr>
          <p:cNvPr id="4099" name="Rectangle 34"/>
          <p:cNvSpPr>
            <a:spLocks noGrp="1" noChangeArrowheads="1"/>
          </p:cNvSpPr>
          <p:nvPr>
            <p:ph type="body" idx="4294967295"/>
          </p:nvPr>
        </p:nvSpPr>
        <p:spPr>
          <a:xfrm>
            <a:off x="655638" y="1828800"/>
            <a:ext cx="7940675" cy="4476376"/>
          </a:xfrm>
        </p:spPr>
        <p:txBody>
          <a:bodyPr>
            <a:normAutofit fontScale="85000" lnSpcReduction="20000"/>
          </a:bodyPr>
          <a:lstStyle/>
          <a:p>
            <a:pPr marL="0" indent="0">
              <a:buNone/>
            </a:pPr>
            <a:r>
              <a:rPr lang="en-CA" dirty="0" err="1" smtClean="0"/>
              <a:t>Mahasiswa</a:t>
            </a:r>
            <a:r>
              <a:rPr lang="en-CA" dirty="0" smtClean="0"/>
              <a:t> </a:t>
            </a:r>
            <a:r>
              <a:rPr lang="en-CA" dirty="0" err="1" smtClean="0"/>
              <a:t>akan</a:t>
            </a:r>
            <a:r>
              <a:rPr lang="en-CA" dirty="0" smtClean="0"/>
              <a:t> </a:t>
            </a:r>
            <a:r>
              <a:rPr lang="en-CA" dirty="0" err="1" smtClean="0"/>
              <a:t>mampu</a:t>
            </a:r>
            <a:r>
              <a:rPr lang="en-CA" dirty="0" smtClean="0"/>
              <a:t>:</a:t>
            </a:r>
          </a:p>
          <a:p>
            <a:pPr>
              <a:buFont typeface="Wingdings" charset="2"/>
              <a:buChar char="§"/>
            </a:pPr>
            <a:r>
              <a:rPr lang="en-CA" dirty="0" err="1" smtClean="0"/>
              <a:t>Menjelaskan</a:t>
            </a:r>
            <a:r>
              <a:rPr lang="en-CA" dirty="0" smtClean="0"/>
              <a:t> </a:t>
            </a:r>
            <a:r>
              <a:rPr lang="en-CA" dirty="0" err="1" smtClean="0"/>
              <a:t>bagaimana</a:t>
            </a:r>
            <a:r>
              <a:rPr lang="en-CA" dirty="0" smtClean="0"/>
              <a:t> </a:t>
            </a:r>
            <a:r>
              <a:rPr lang="en-CA" dirty="0" err="1" smtClean="0"/>
              <a:t>protokol</a:t>
            </a:r>
            <a:r>
              <a:rPr lang="en-CA" dirty="0" smtClean="0"/>
              <a:t> layer network dan </a:t>
            </a:r>
            <a:r>
              <a:rPr lang="en-CA" dirty="0" err="1" smtClean="0"/>
              <a:t>layanan</a:t>
            </a:r>
            <a:r>
              <a:rPr lang="en-CA" dirty="0" smtClean="0"/>
              <a:t> </a:t>
            </a:r>
            <a:r>
              <a:rPr lang="en-CA" dirty="0" err="1" smtClean="0"/>
              <a:t>mendukung</a:t>
            </a:r>
            <a:r>
              <a:rPr lang="en-CA" dirty="0" smtClean="0"/>
              <a:t> </a:t>
            </a:r>
            <a:r>
              <a:rPr lang="en-CA" dirty="0" err="1" smtClean="0"/>
              <a:t>komunikasi</a:t>
            </a:r>
            <a:r>
              <a:rPr lang="en-CA" dirty="0" smtClean="0"/>
              <a:t> </a:t>
            </a:r>
            <a:r>
              <a:rPr lang="en-CA" dirty="0" err="1" smtClean="0"/>
              <a:t>melalui</a:t>
            </a:r>
            <a:r>
              <a:rPr lang="en-CA" dirty="0" smtClean="0"/>
              <a:t> </a:t>
            </a:r>
            <a:r>
              <a:rPr lang="en-CA" dirty="0" err="1" smtClean="0"/>
              <a:t>jaringan</a:t>
            </a:r>
            <a:r>
              <a:rPr lang="en-CA" dirty="0" smtClean="0"/>
              <a:t> – </a:t>
            </a:r>
            <a:r>
              <a:rPr lang="en-CA" dirty="0" err="1" smtClean="0"/>
              <a:t>jaringan</a:t>
            </a:r>
            <a:r>
              <a:rPr lang="en-CA" dirty="0" smtClean="0"/>
              <a:t> data.</a:t>
            </a:r>
            <a:endParaRPr lang="en-CA" dirty="0"/>
          </a:p>
          <a:p>
            <a:pPr>
              <a:buFont typeface="Wingdings" charset="2"/>
              <a:buChar char="§"/>
            </a:pPr>
            <a:r>
              <a:rPr lang="en-CA" dirty="0" err="1" smtClean="0"/>
              <a:t>Menjelaskan</a:t>
            </a:r>
            <a:r>
              <a:rPr lang="en-CA" dirty="0" smtClean="0"/>
              <a:t> </a:t>
            </a:r>
            <a:r>
              <a:rPr lang="en-CA" dirty="0" err="1" smtClean="0"/>
              <a:t>bagaimana</a:t>
            </a:r>
            <a:r>
              <a:rPr lang="en-CA" dirty="0" smtClean="0"/>
              <a:t> routers </a:t>
            </a:r>
            <a:r>
              <a:rPr lang="en-CA" dirty="0" err="1" smtClean="0"/>
              <a:t>menghubungkan</a:t>
            </a:r>
            <a:r>
              <a:rPr lang="en-CA" dirty="0" smtClean="0"/>
              <a:t> </a:t>
            </a:r>
            <a:r>
              <a:rPr lang="en-CA" dirty="0" err="1" smtClean="0"/>
              <a:t>koneksi</a:t>
            </a:r>
            <a:r>
              <a:rPr lang="en-CA" dirty="0" smtClean="0"/>
              <a:t> end-to-end </a:t>
            </a:r>
            <a:r>
              <a:rPr lang="en-CA" dirty="0" err="1" smtClean="0"/>
              <a:t>dalam</a:t>
            </a:r>
            <a:r>
              <a:rPr lang="en-CA" dirty="0" smtClean="0"/>
              <a:t> </a:t>
            </a:r>
            <a:r>
              <a:rPr lang="en-CA" dirty="0" err="1" smtClean="0"/>
              <a:t>industri</a:t>
            </a:r>
            <a:r>
              <a:rPr lang="en-CA" dirty="0" smtClean="0"/>
              <a:t> </a:t>
            </a:r>
            <a:r>
              <a:rPr lang="en-CA" dirty="0" err="1" smtClean="0"/>
              <a:t>jaringan</a:t>
            </a:r>
            <a:r>
              <a:rPr lang="en-CA" dirty="0" smtClean="0"/>
              <a:t> </a:t>
            </a:r>
            <a:r>
              <a:rPr lang="en-CA" dirty="0" err="1" smtClean="0"/>
              <a:t>skala</a:t>
            </a:r>
            <a:r>
              <a:rPr lang="en-CA" dirty="0" smtClean="0"/>
              <a:t> </a:t>
            </a:r>
            <a:r>
              <a:rPr lang="en-CA" dirty="0" err="1" smtClean="0"/>
              <a:t>kecil</a:t>
            </a:r>
            <a:r>
              <a:rPr lang="en-CA" dirty="0" smtClean="0"/>
              <a:t> </a:t>
            </a:r>
            <a:r>
              <a:rPr lang="en-CA" dirty="0" err="1" smtClean="0"/>
              <a:t>ke</a:t>
            </a:r>
            <a:r>
              <a:rPr lang="en-CA" dirty="0" smtClean="0"/>
              <a:t> </a:t>
            </a:r>
            <a:r>
              <a:rPr lang="en-CA" dirty="0" err="1" smtClean="0"/>
              <a:t>menengah</a:t>
            </a:r>
            <a:r>
              <a:rPr lang="en-CA" dirty="0" smtClean="0"/>
              <a:t>.</a:t>
            </a:r>
          </a:p>
          <a:p>
            <a:pPr>
              <a:buFont typeface="Wingdings" charset="2"/>
              <a:buChar char="§"/>
            </a:pPr>
            <a:r>
              <a:rPr lang="en-CA" dirty="0" err="1" smtClean="0"/>
              <a:t>Menentukan</a:t>
            </a:r>
            <a:r>
              <a:rPr lang="en-CA" dirty="0" smtClean="0"/>
              <a:t> </a:t>
            </a:r>
            <a:r>
              <a:rPr lang="en-CA" dirty="0" err="1" smtClean="0"/>
              <a:t>devais</a:t>
            </a:r>
            <a:r>
              <a:rPr lang="en-CA" dirty="0" smtClean="0"/>
              <a:t> yang </a:t>
            </a:r>
            <a:r>
              <a:rPr lang="en-CA" dirty="0" err="1" smtClean="0"/>
              <a:t>tepat</a:t>
            </a:r>
            <a:r>
              <a:rPr lang="en-CA" dirty="0" smtClean="0"/>
              <a:t> </a:t>
            </a:r>
            <a:r>
              <a:rPr lang="en-CA" dirty="0" err="1" smtClean="0"/>
              <a:t>untuk</a:t>
            </a:r>
            <a:r>
              <a:rPr lang="en-CA" dirty="0" smtClean="0"/>
              <a:t> </a:t>
            </a:r>
            <a:r>
              <a:rPr lang="en-CA" dirty="0" err="1" smtClean="0"/>
              <a:t>merutekan</a:t>
            </a:r>
            <a:r>
              <a:rPr lang="en-CA" dirty="0" smtClean="0"/>
              <a:t> </a:t>
            </a:r>
            <a:r>
              <a:rPr lang="en-CA" dirty="0" err="1" smtClean="0"/>
              <a:t>trafik</a:t>
            </a:r>
            <a:r>
              <a:rPr lang="en-CA" dirty="0" smtClean="0"/>
              <a:t> </a:t>
            </a:r>
            <a:r>
              <a:rPr lang="en-CA" dirty="0" err="1" smtClean="0"/>
              <a:t>dalam</a:t>
            </a:r>
            <a:r>
              <a:rPr lang="en-CA" dirty="0" smtClean="0"/>
              <a:t> </a:t>
            </a:r>
            <a:r>
              <a:rPr lang="en-CA" dirty="0" err="1" smtClean="0"/>
              <a:t>industri</a:t>
            </a:r>
            <a:r>
              <a:rPr lang="en-CA" dirty="0" smtClean="0"/>
              <a:t> </a:t>
            </a:r>
            <a:r>
              <a:rPr lang="en-CA" dirty="0" err="1" smtClean="0"/>
              <a:t>jaringan</a:t>
            </a:r>
            <a:r>
              <a:rPr lang="en-CA" dirty="0" smtClean="0"/>
              <a:t> </a:t>
            </a:r>
            <a:r>
              <a:rPr lang="en-CA" dirty="0" err="1" smtClean="0"/>
              <a:t>ukuran</a:t>
            </a:r>
            <a:r>
              <a:rPr lang="en-CA" dirty="0" smtClean="0"/>
              <a:t> </a:t>
            </a:r>
            <a:r>
              <a:rPr lang="en-CA" dirty="0" err="1" smtClean="0"/>
              <a:t>kecil</a:t>
            </a:r>
            <a:r>
              <a:rPr lang="en-CA" dirty="0" smtClean="0"/>
              <a:t> </a:t>
            </a:r>
            <a:r>
              <a:rPr lang="en-CA" dirty="0" err="1" smtClean="0"/>
              <a:t>ke</a:t>
            </a:r>
            <a:r>
              <a:rPr lang="en-CA" dirty="0" smtClean="0"/>
              <a:t> </a:t>
            </a:r>
            <a:r>
              <a:rPr lang="en-CA" dirty="0" err="1" smtClean="0"/>
              <a:t>menengah</a:t>
            </a:r>
            <a:r>
              <a:rPr lang="en-CA" dirty="0" smtClean="0"/>
              <a:t>. </a:t>
            </a:r>
          </a:p>
          <a:p>
            <a:pPr>
              <a:buFont typeface="Wingdings" charset="2"/>
              <a:buChar char="§"/>
            </a:pPr>
            <a:r>
              <a:rPr lang="en-CA" dirty="0" err="1" smtClean="0"/>
              <a:t>Konfigurasi</a:t>
            </a:r>
            <a:r>
              <a:rPr lang="en-CA" dirty="0" smtClean="0"/>
              <a:t> router di level </a:t>
            </a:r>
            <a:r>
              <a:rPr lang="en-CA" dirty="0" err="1" smtClean="0"/>
              <a:t>dasar</a:t>
            </a:r>
            <a:r>
              <a:rPr lang="en-CA" dirty="0" smtClean="0"/>
              <a:t>. </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35" y="6248400"/>
            <a:ext cx="2292465" cy="466408"/>
          </a:xfrm>
          <a:prstGeom prst="rect">
            <a:avLst/>
          </a:prstGeom>
        </p:spPr>
      </p:pic>
    </p:spTree>
    <p:extLst>
      <p:ext uri="{BB962C8B-B14F-4D97-AF65-F5344CB8AC3E}">
        <p14:creationId xmlns:p14="http://schemas.microsoft.com/office/powerpoint/2010/main" val="1146382355"/>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1800" dirty="0" smtClean="0">
                <a:latin typeface="Arial" charset="0"/>
              </a:rPr>
              <a:t>Packet IPv6</a:t>
            </a:r>
            <a:r>
              <a:rPr lang="en-US" sz="1800" dirty="0">
                <a:latin typeface="Arial" charset="0"/>
              </a:rPr>
              <a:t/>
            </a:r>
            <a:br>
              <a:rPr lang="en-US" sz="1800" dirty="0">
                <a:latin typeface="Arial" charset="0"/>
              </a:rPr>
            </a:br>
            <a:r>
              <a:rPr lang="en-US" dirty="0">
                <a:latin typeface="Arial" charset="0"/>
              </a:rPr>
              <a:t>Sample IPv6 Header</a:t>
            </a: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390650"/>
            <a:ext cx="7040563" cy="499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298930348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1800">
                <a:latin typeface="Arial" charset="0"/>
              </a:rPr>
              <a:t>Routing</a:t>
            </a:r>
            <a:r>
              <a:rPr lang="en-US">
                <a:latin typeface="Arial" charset="0"/>
              </a:rPr>
              <a:t/>
            </a:r>
            <a:br>
              <a:rPr lang="en-US">
                <a:latin typeface="Arial" charset="0"/>
              </a:rPr>
            </a:br>
            <a:r>
              <a:rPr lang="en-US">
                <a:latin typeface="Arial" charset="0"/>
              </a:rPr>
              <a:t>Host Routing Tables</a:t>
            </a:r>
          </a:p>
        </p:txBody>
      </p:sp>
      <p:pic>
        <p:nvPicPr>
          <p:cNvPr id="46082" name="Content Placeholder 1" descr="route-print.png"/>
          <p:cNvPicPr>
            <a:picLocks noGrp="1" noChangeAspect="1"/>
          </p:cNvPicPr>
          <p:nvPr>
            <p:ph idx="1"/>
          </p:nvPr>
        </p:nvPicPr>
        <p:blipFill>
          <a:blip r:embed="rId3">
            <a:extLst>
              <a:ext uri="{28A0092B-C50C-407E-A947-70E740481C1C}">
                <a14:useLocalDpi xmlns:a14="http://schemas.microsoft.com/office/drawing/2010/main" val="0"/>
              </a:ext>
            </a:extLst>
          </a:blip>
          <a:srcRect l="-30344" r="-30344"/>
          <a:stretch>
            <a:fillRect/>
          </a:stretch>
        </p:blipFill>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258389082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r>
              <a:rPr lang="en-US" sz="1800" dirty="0">
                <a:latin typeface="Arial" charset="0"/>
              </a:rPr>
              <a:t>Host </a:t>
            </a:r>
            <a:r>
              <a:rPr lang="en-US" sz="1800" dirty="0" smtClean="0">
                <a:latin typeface="Arial" charset="0"/>
              </a:rPr>
              <a:t>Table Routing</a:t>
            </a:r>
            <a:r>
              <a:rPr lang="en-US" dirty="0">
                <a:latin typeface="Arial" charset="0"/>
              </a:rPr>
              <a:t/>
            </a:r>
            <a:br>
              <a:rPr lang="en-US" dirty="0">
                <a:latin typeface="Arial" charset="0"/>
              </a:rPr>
            </a:br>
            <a:r>
              <a:rPr lang="en-US" dirty="0">
                <a:latin typeface="Arial" charset="0"/>
              </a:rPr>
              <a:t>Host Packet Forwarding Decision</a:t>
            </a:r>
          </a:p>
        </p:txBody>
      </p:sp>
      <p:pic>
        <p:nvPicPr>
          <p:cNvPr id="48130" name="Content Placeholder 20"/>
          <p:cNvPicPr>
            <a:picLocks noGrp="1" noChangeAspect="1"/>
          </p:cNvPicPr>
          <p:nvPr>
            <p:ph idx="1"/>
          </p:nvPr>
        </p:nvPicPr>
        <p:blipFill>
          <a:blip r:embed="rId3">
            <a:extLst>
              <a:ext uri="{28A0092B-C50C-407E-A947-70E740481C1C}">
                <a14:useLocalDpi xmlns:a14="http://schemas.microsoft.com/office/drawing/2010/main" val="0"/>
              </a:ext>
            </a:extLst>
          </a:blip>
          <a:srcRect l="-1079" r="-1079"/>
          <a:stretch>
            <a:fillRect/>
          </a:stretch>
        </p:blipFill>
        <p:spPr/>
      </p:pic>
    </p:spTree>
    <p:extLst>
      <p:ext uri="{BB962C8B-B14F-4D97-AF65-F5344CB8AC3E}">
        <p14:creationId xmlns:p14="http://schemas.microsoft.com/office/powerpoint/2010/main" val="1630752398"/>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1800" dirty="0">
                <a:latin typeface="Arial" charset="0"/>
              </a:rPr>
              <a:t>Host </a:t>
            </a:r>
            <a:r>
              <a:rPr lang="en-US" sz="1800" dirty="0" err="1" smtClean="0">
                <a:latin typeface="Arial" charset="0"/>
              </a:rPr>
              <a:t>Tabel</a:t>
            </a:r>
            <a:r>
              <a:rPr lang="en-US" sz="1800" dirty="0" smtClean="0">
                <a:latin typeface="Arial" charset="0"/>
              </a:rPr>
              <a:t> Routing</a:t>
            </a:r>
            <a:r>
              <a:rPr lang="en-US" dirty="0">
                <a:latin typeface="Arial" charset="0"/>
              </a:rPr>
              <a:t/>
            </a:r>
            <a:br>
              <a:rPr lang="en-US" dirty="0">
                <a:latin typeface="Arial" charset="0"/>
              </a:rPr>
            </a:br>
            <a:r>
              <a:rPr lang="en-US" dirty="0">
                <a:latin typeface="Arial" charset="0"/>
              </a:rPr>
              <a:t>Default Gateway</a:t>
            </a:r>
          </a:p>
        </p:txBody>
      </p:sp>
      <p:sp>
        <p:nvSpPr>
          <p:cNvPr id="48130" name="Content Placeholder 1"/>
          <p:cNvSpPr>
            <a:spLocks noGrp="1"/>
          </p:cNvSpPr>
          <p:nvPr>
            <p:ph idx="1"/>
          </p:nvPr>
        </p:nvSpPr>
        <p:spPr/>
        <p:txBody>
          <a:bodyPr>
            <a:normAutofit/>
          </a:bodyPr>
          <a:lstStyle/>
          <a:p>
            <a:pPr marL="0" indent="0">
              <a:buFont typeface="Wingdings" charset="0"/>
              <a:buNone/>
              <a:defRPr/>
            </a:pPr>
            <a:r>
              <a:rPr lang="en-US" dirty="0" smtClean="0"/>
              <a:t>Host </a:t>
            </a:r>
            <a:r>
              <a:rPr lang="en-US" dirty="0" err="1" smtClean="0"/>
              <a:t>harus</a:t>
            </a:r>
            <a:r>
              <a:rPr lang="en-US" dirty="0" smtClean="0"/>
              <a:t> </a:t>
            </a:r>
            <a:r>
              <a:rPr lang="en-US" dirty="0" err="1" smtClean="0"/>
              <a:t>menjaga</a:t>
            </a:r>
            <a:r>
              <a:rPr lang="en-US" dirty="0" smtClean="0"/>
              <a:t> </a:t>
            </a:r>
            <a:r>
              <a:rPr lang="en-US" dirty="0" err="1" smtClean="0"/>
              <a:t>tabel</a:t>
            </a:r>
            <a:r>
              <a:rPr lang="en-US" dirty="0" smtClean="0"/>
              <a:t> routing </a:t>
            </a:r>
            <a:r>
              <a:rPr lang="en-US" dirty="0" err="1" smtClean="0"/>
              <a:t>lokal</a:t>
            </a:r>
            <a:r>
              <a:rPr lang="en-US" dirty="0" smtClean="0"/>
              <a:t> </a:t>
            </a:r>
            <a:r>
              <a:rPr lang="en-US" dirty="0" err="1" smtClean="0"/>
              <a:t>mereka</a:t>
            </a:r>
            <a:r>
              <a:rPr lang="en-US" dirty="0" smtClean="0"/>
              <a:t> </a:t>
            </a:r>
            <a:r>
              <a:rPr lang="en-US" dirty="0" err="1" smtClean="0"/>
              <a:t>untuk</a:t>
            </a:r>
            <a:r>
              <a:rPr lang="en-US" dirty="0" smtClean="0"/>
              <a:t> </a:t>
            </a:r>
            <a:r>
              <a:rPr lang="en-US" dirty="0" err="1" smtClean="0"/>
              <a:t>memastikan</a:t>
            </a:r>
            <a:r>
              <a:rPr lang="en-US" dirty="0" smtClean="0"/>
              <a:t> </a:t>
            </a:r>
            <a:r>
              <a:rPr lang="en-US" dirty="0" err="1" smtClean="0"/>
              <a:t>paket</a:t>
            </a:r>
            <a:r>
              <a:rPr lang="en-US" dirty="0" smtClean="0"/>
              <a:t> layer network </a:t>
            </a:r>
            <a:r>
              <a:rPr lang="en-US" dirty="0" err="1" smtClean="0"/>
              <a:t>ditujukan</a:t>
            </a:r>
            <a:r>
              <a:rPr lang="en-US" dirty="0" smtClean="0"/>
              <a:t> </a:t>
            </a:r>
            <a:r>
              <a:rPr lang="en-US" dirty="0" err="1" smtClean="0"/>
              <a:t>ke</a:t>
            </a:r>
            <a:r>
              <a:rPr lang="en-US" dirty="0" smtClean="0"/>
              <a:t> </a:t>
            </a:r>
            <a:r>
              <a:rPr lang="en-US" dirty="0" err="1" smtClean="0"/>
              <a:t>jaringan</a:t>
            </a:r>
            <a:r>
              <a:rPr lang="en-US" dirty="0" smtClean="0"/>
              <a:t> </a:t>
            </a:r>
            <a:r>
              <a:rPr lang="en-US" dirty="0" err="1" smtClean="0"/>
              <a:t>tujuan</a:t>
            </a:r>
            <a:r>
              <a:rPr lang="en-US" dirty="0" smtClean="0"/>
              <a:t> yang </a:t>
            </a:r>
            <a:r>
              <a:rPr lang="en-US" dirty="0" err="1" smtClean="0"/>
              <a:t>tepat</a:t>
            </a:r>
            <a:r>
              <a:rPr lang="en-US" dirty="0" smtClean="0"/>
              <a:t>. </a:t>
            </a:r>
            <a:r>
              <a:rPr lang="en-US" dirty="0" err="1" smtClean="0"/>
              <a:t>Tabel</a:t>
            </a:r>
            <a:r>
              <a:rPr lang="en-US" dirty="0" smtClean="0"/>
              <a:t> </a:t>
            </a:r>
            <a:r>
              <a:rPr lang="en-US" dirty="0" err="1" smtClean="0"/>
              <a:t>lokal</a:t>
            </a:r>
            <a:r>
              <a:rPr lang="en-US" dirty="0" smtClean="0"/>
              <a:t> </a:t>
            </a:r>
            <a:r>
              <a:rPr lang="en-US" dirty="0" err="1" smtClean="0"/>
              <a:t>dari</a:t>
            </a:r>
            <a:r>
              <a:rPr lang="en-US" dirty="0" smtClean="0"/>
              <a:t> host </a:t>
            </a:r>
            <a:r>
              <a:rPr lang="en-US" dirty="0" err="1" smtClean="0"/>
              <a:t>biasanya</a:t>
            </a:r>
            <a:r>
              <a:rPr lang="en-US" dirty="0" smtClean="0"/>
              <a:t> </a:t>
            </a:r>
            <a:r>
              <a:rPr lang="en-US" dirty="0" err="1" smtClean="0"/>
              <a:t>berisi</a:t>
            </a:r>
            <a:r>
              <a:rPr lang="en-US" dirty="0" smtClean="0"/>
              <a:t> :</a:t>
            </a:r>
            <a:endParaRPr lang="en-US" dirty="0"/>
          </a:p>
          <a:p>
            <a:pPr>
              <a:defRPr/>
            </a:pPr>
            <a:r>
              <a:rPr lang="en-US" dirty="0" smtClean="0"/>
              <a:t>Direct connection</a:t>
            </a:r>
            <a:endParaRPr lang="en-US" dirty="0"/>
          </a:p>
          <a:p>
            <a:pPr>
              <a:defRPr/>
            </a:pPr>
            <a:r>
              <a:rPr lang="en-US" dirty="0" smtClean="0"/>
              <a:t>Local </a:t>
            </a:r>
            <a:r>
              <a:rPr lang="en-US" dirty="0"/>
              <a:t>network </a:t>
            </a:r>
            <a:r>
              <a:rPr lang="en-US" dirty="0" smtClean="0"/>
              <a:t>route</a:t>
            </a:r>
            <a:endParaRPr lang="en-US" dirty="0"/>
          </a:p>
          <a:p>
            <a:pPr>
              <a:defRPr/>
            </a:pPr>
            <a:r>
              <a:rPr lang="en-US" dirty="0" smtClean="0"/>
              <a:t>Local </a:t>
            </a:r>
            <a:r>
              <a:rPr lang="en-US" dirty="0"/>
              <a:t>default </a:t>
            </a:r>
            <a:r>
              <a:rPr lang="en-US" dirty="0" smtClean="0"/>
              <a:t>route</a:t>
            </a:r>
            <a:endParaRPr lang="en-US" dirty="0">
              <a:latin typeface="Arial" charset="0"/>
            </a:endParaRPr>
          </a:p>
        </p:txBody>
      </p:sp>
      <p:sp>
        <p:nvSpPr>
          <p:cNvPr id="50179" name="TextBox 12"/>
          <p:cNvSpPr txBox="1">
            <a:spLocks noChangeArrowheads="1"/>
          </p:cNvSpPr>
          <p:nvPr/>
        </p:nvSpPr>
        <p:spPr bwMode="auto">
          <a:xfrm>
            <a:off x="5226050" y="3195638"/>
            <a:ext cx="296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a:t>
            </a:r>
            <a:endParaRPr lang="en-CA" b="1">
              <a:solidFill>
                <a:schemeClr val="bg1"/>
              </a:solidFill>
            </a:endParaRPr>
          </a:p>
        </p:txBody>
      </p:sp>
    </p:spTree>
    <p:extLst>
      <p:ext uri="{BB962C8B-B14F-4D97-AF65-F5344CB8AC3E}">
        <p14:creationId xmlns:p14="http://schemas.microsoft.com/office/powerpoint/2010/main" val="157980359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1800" dirty="0">
                <a:latin typeface="Arial" charset="0"/>
              </a:rPr>
              <a:t>Host </a:t>
            </a:r>
            <a:r>
              <a:rPr lang="en-US" sz="1800" dirty="0" err="1" smtClean="0">
                <a:latin typeface="Arial" charset="0"/>
              </a:rPr>
              <a:t>Tabel</a:t>
            </a:r>
            <a:r>
              <a:rPr lang="en-US" sz="1800" dirty="0" smtClean="0">
                <a:latin typeface="Arial" charset="0"/>
              </a:rPr>
              <a:t> Routing</a:t>
            </a:r>
            <a:r>
              <a:rPr lang="en-US" dirty="0">
                <a:latin typeface="Arial" charset="0"/>
              </a:rPr>
              <a:t/>
            </a:r>
            <a:br>
              <a:rPr lang="en-US" dirty="0">
                <a:latin typeface="Arial" charset="0"/>
              </a:rPr>
            </a:br>
            <a:r>
              <a:rPr lang="en-US" dirty="0">
                <a:latin typeface="Arial" charset="0"/>
              </a:rPr>
              <a:t>IPv4 Host Routing Table</a:t>
            </a:r>
          </a:p>
        </p:txBody>
      </p:sp>
      <p:pic>
        <p:nvPicPr>
          <p:cNvPr id="52226"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l="-20932" r="-20932"/>
          <a:stretch>
            <a:fillRect/>
          </a:stretch>
        </p:blipFill>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292492674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1800" dirty="0" smtClean="0">
                <a:latin typeface="Arial" charset="0"/>
              </a:rPr>
              <a:t>Host </a:t>
            </a:r>
            <a:r>
              <a:rPr lang="en-US" sz="1800" dirty="0" err="1" smtClean="0">
                <a:latin typeface="Arial" charset="0"/>
              </a:rPr>
              <a:t>Tabel</a:t>
            </a:r>
            <a:r>
              <a:rPr lang="en-US" sz="1800" dirty="0" smtClean="0">
                <a:latin typeface="Arial" charset="0"/>
              </a:rPr>
              <a:t> Routing</a:t>
            </a:r>
            <a:r>
              <a:rPr lang="en-US" dirty="0">
                <a:latin typeface="Arial" charset="0"/>
              </a:rPr>
              <a:t/>
            </a:r>
            <a:br>
              <a:rPr lang="en-US" dirty="0">
                <a:latin typeface="Arial" charset="0"/>
              </a:rPr>
            </a:br>
            <a:r>
              <a:rPr lang="en-US" dirty="0">
                <a:latin typeface="Arial" charset="0"/>
              </a:rPr>
              <a:t>Sample IPv4 Host Routing Table</a:t>
            </a:r>
          </a:p>
        </p:txBody>
      </p:sp>
      <p:pic>
        <p:nvPicPr>
          <p:cNvPr id="54274"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1360488"/>
            <a:ext cx="563562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4132134123"/>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1800" dirty="0">
                <a:latin typeface="Arial" charset="0"/>
              </a:rPr>
              <a:t>Host </a:t>
            </a:r>
            <a:r>
              <a:rPr lang="en-US" sz="1800" dirty="0" err="1" smtClean="0">
                <a:latin typeface="Arial" charset="0"/>
              </a:rPr>
              <a:t>Tabel</a:t>
            </a:r>
            <a:r>
              <a:rPr lang="en-US" sz="1800" dirty="0" smtClean="0">
                <a:latin typeface="Arial" charset="0"/>
              </a:rPr>
              <a:t> Routing</a:t>
            </a:r>
            <a:r>
              <a:rPr lang="en-US" dirty="0">
                <a:latin typeface="Arial" charset="0"/>
              </a:rPr>
              <a:t/>
            </a:r>
            <a:br>
              <a:rPr lang="en-US" dirty="0">
                <a:latin typeface="Arial" charset="0"/>
              </a:rPr>
            </a:br>
            <a:r>
              <a:rPr lang="en-US" dirty="0">
                <a:latin typeface="Arial" charset="0"/>
              </a:rPr>
              <a:t>Sample IPv6 Host Routing Table</a:t>
            </a:r>
          </a:p>
        </p:txBody>
      </p:sp>
      <p:pic>
        <p:nvPicPr>
          <p:cNvPr id="5632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l="-23616" r="-23616"/>
          <a:stretch>
            <a:fillRect/>
          </a:stretch>
        </p:blipFill>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2471477085"/>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r>
              <a:rPr lang="en-US" sz="1800" dirty="0" err="1" smtClean="0">
                <a:latin typeface="Arial" charset="0"/>
              </a:rPr>
              <a:t>Tabel</a:t>
            </a:r>
            <a:r>
              <a:rPr lang="en-US" sz="1800" dirty="0" smtClean="0">
                <a:latin typeface="Arial" charset="0"/>
              </a:rPr>
              <a:t> Routing Router </a:t>
            </a:r>
            <a:r>
              <a:rPr lang="en-US" dirty="0">
                <a:latin typeface="Arial" charset="0"/>
              </a:rPr>
              <a:t/>
            </a:r>
            <a:br>
              <a:rPr lang="en-US" dirty="0">
                <a:latin typeface="Arial" charset="0"/>
              </a:rPr>
            </a:br>
            <a:r>
              <a:rPr lang="en-US" dirty="0">
                <a:latin typeface="Arial" charset="0"/>
              </a:rPr>
              <a:t>Router Packet Forwarding Decision</a:t>
            </a:r>
          </a:p>
        </p:txBody>
      </p:sp>
      <p:pic>
        <p:nvPicPr>
          <p:cNvPr id="58370"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l="-6744" r="-6744"/>
          <a:stretch>
            <a:fillRect/>
          </a:stretch>
        </p:blipFill>
        <p:spPr/>
      </p:pic>
    </p:spTree>
    <p:extLst>
      <p:ext uri="{BB962C8B-B14F-4D97-AF65-F5344CB8AC3E}">
        <p14:creationId xmlns:p14="http://schemas.microsoft.com/office/powerpoint/2010/main" val="81006614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err="1" smtClean="0">
                <a:latin typeface="Arial" charset="0"/>
              </a:rPr>
              <a:t>Tabel</a:t>
            </a:r>
            <a:r>
              <a:rPr lang="en-US" sz="1800" dirty="0" smtClean="0">
                <a:latin typeface="Arial" charset="0"/>
              </a:rPr>
              <a:t> Routing Router</a:t>
            </a:r>
            <a:r>
              <a:rPr lang="en-US" dirty="0">
                <a:latin typeface="Arial" charset="0"/>
              </a:rPr>
              <a:t/>
            </a:r>
            <a:br>
              <a:rPr lang="en-US" dirty="0">
                <a:latin typeface="Arial" charset="0"/>
              </a:rPr>
            </a:br>
            <a:r>
              <a:rPr lang="en-US" dirty="0">
                <a:latin typeface="Arial" charset="0"/>
              </a:rPr>
              <a:t>IPv4 Router Routing Table</a:t>
            </a:r>
          </a:p>
        </p:txBody>
      </p:sp>
      <p:cxnSp>
        <p:nvCxnSpPr>
          <p:cNvPr id="4" name="Straight Connector 3"/>
          <p:cNvCxnSpPr/>
          <p:nvPr/>
        </p:nvCxnSpPr>
        <p:spPr bwMode="auto">
          <a:xfrm flipH="1">
            <a:off x="5384800" y="170338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973138" y="2868613"/>
            <a:ext cx="1222375" cy="215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0420" name="TextBox 5"/>
          <p:cNvSpPr txBox="1">
            <a:spLocks noChangeArrowheads="1"/>
          </p:cNvSpPr>
          <p:nvPr/>
        </p:nvSpPr>
        <p:spPr bwMode="auto">
          <a:xfrm>
            <a:off x="684213" y="2868613"/>
            <a:ext cx="7056437" cy="3751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000" dirty="0">
                <a:latin typeface="Courier New" charset="0"/>
                <a:cs typeface="Courier New" charset="0"/>
              </a:rPr>
              <a:t>R1#</a:t>
            </a:r>
            <a:r>
              <a:rPr lang="en-CA" sz="1000" b="1" dirty="0">
                <a:latin typeface="Courier New" charset="0"/>
                <a:cs typeface="Courier New" charset="0"/>
              </a:rPr>
              <a:t>show </a:t>
            </a:r>
            <a:r>
              <a:rPr lang="en-CA" sz="1000" b="1" dirty="0" err="1">
                <a:latin typeface="Courier New" charset="0"/>
                <a:cs typeface="Courier New" charset="0"/>
              </a:rPr>
              <a:t>ip</a:t>
            </a:r>
            <a:r>
              <a:rPr lang="en-CA" sz="1000" b="1" dirty="0">
                <a:latin typeface="Courier New" charset="0"/>
                <a:cs typeface="Courier New" charset="0"/>
              </a:rPr>
              <a:t> route</a:t>
            </a:r>
          </a:p>
          <a:p>
            <a:pPr algn="l"/>
            <a:r>
              <a:rPr lang="en-CA" sz="1000" dirty="0">
                <a:latin typeface="Courier New" charset="0"/>
                <a:cs typeface="Courier New" charset="0"/>
              </a:rPr>
              <a:t>Codes: L - local, C - connected, S - static, R - RIP, M - mobile, B - BGP</a:t>
            </a:r>
          </a:p>
          <a:p>
            <a:pPr algn="l"/>
            <a:r>
              <a:rPr lang="en-CA" sz="1000" dirty="0">
                <a:latin typeface="Courier New" charset="0"/>
                <a:cs typeface="Courier New" charset="0"/>
              </a:rPr>
              <a:t>       D - EIGRP, EX - EIGRP external, O - OSPF, IA - OSPF inter area</a:t>
            </a:r>
          </a:p>
          <a:p>
            <a:pPr algn="l"/>
            <a:r>
              <a:rPr lang="en-CA" sz="1000" dirty="0">
                <a:latin typeface="Courier New" charset="0"/>
                <a:cs typeface="Courier New" charset="0"/>
              </a:rPr>
              <a:t>       N1 - OSPF NSSA external type 1, N2 - OSPF NSSA external type 2</a:t>
            </a:r>
          </a:p>
          <a:p>
            <a:pPr algn="l"/>
            <a:r>
              <a:rPr lang="en-CA" sz="1000" dirty="0">
                <a:latin typeface="Courier New" charset="0"/>
                <a:cs typeface="Courier New" charset="0"/>
              </a:rPr>
              <a:t>       E1 - OSPF external type 1, E2 - OSPF external type 2, E - EGP</a:t>
            </a:r>
          </a:p>
          <a:p>
            <a:pPr algn="l"/>
            <a:r>
              <a:rPr lang="en-CA" sz="1000" dirty="0">
                <a:latin typeface="Courier New" charset="0"/>
                <a:cs typeface="Courier New" charset="0"/>
              </a:rPr>
              <a:t>       </a:t>
            </a:r>
            <a:r>
              <a:rPr lang="en-CA" sz="1000" dirty="0" err="1">
                <a:latin typeface="Courier New" charset="0"/>
                <a:cs typeface="Courier New" charset="0"/>
              </a:rPr>
              <a:t>i</a:t>
            </a:r>
            <a:r>
              <a:rPr lang="en-CA" sz="1000" dirty="0">
                <a:latin typeface="Courier New" charset="0"/>
                <a:cs typeface="Courier New" charset="0"/>
              </a:rPr>
              <a:t> - IS-IS, L1 - IS-IS level-1, L2 - IS-IS level-2, </a:t>
            </a:r>
            <a:r>
              <a:rPr lang="en-CA" sz="1000" dirty="0" err="1">
                <a:latin typeface="Courier New" charset="0"/>
                <a:cs typeface="Courier New" charset="0"/>
              </a:rPr>
              <a:t>ia</a:t>
            </a:r>
            <a:r>
              <a:rPr lang="en-CA" sz="1000" dirty="0">
                <a:latin typeface="Courier New" charset="0"/>
                <a:cs typeface="Courier New" charset="0"/>
              </a:rPr>
              <a:t> - IS-IS inter area</a:t>
            </a:r>
          </a:p>
          <a:p>
            <a:pPr algn="l"/>
            <a:r>
              <a:rPr lang="en-CA" sz="1000" dirty="0">
                <a:latin typeface="Courier New" charset="0"/>
                <a:cs typeface="Courier New" charset="0"/>
              </a:rPr>
              <a:t>       * - candidate default, U - per-user static route, o - ODR</a:t>
            </a:r>
          </a:p>
          <a:p>
            <a:pPr algn="l"/>
            <a:r>
              <a:rPr lang="en-CA" sz="1000" dirty="0">
                <a:latin typeface="Courier New" charset="0"/>
                <a:cs typeface="Courier New" charset="0"/>
              </a:rPr>
              <a:t>       P - periodic downloaded static route</a:t>
            </a:r>
          </a:p>
          <a:p>
            <a:pPr algn="l"/>
            <a:endParaRPr lang="en-CA" sz="1000" dirty="0">
              <a:latin typeface="Courier New" charset="0"/>
              <a:cs typeface="Courier New" charset="0"/>
            </a:endParaRPr>
          </a:p>
          <a:p>
            <a:pPr algn="l"/>
            <a:r>
              <a:rPr lang="en-CA" sz="1000" dirty="0">
                <a:latin typeface="Courier New" charset="0"/>
                <a:cs typeface="Courier New" charset="0"/>
              </a:rPr>
              <a:t>Gateway of last resort is not set</a:t>
            </a:r>
          </a:p>
          <a:p>
            <a:pPr algn="l"/>
            <a:endParaRPr lang="en-CA" sz="1000" dirty="0">
              <a:latin typeface="Courier New" charset="0"/>
              <a:cs typeface="Courier New" charset="0"/>
            </a:endParaRPr>
          </a:p>
          <a:p>
            <a:pPr algn="l"/>
            <a:r>
              <a:rPr lang="en-CA" sz="1000" dirty="0">
                <a:latin typeface="Courier New" charset="0"/>
                <a:cs typeface="Courier New" charset="0"/>
              </a:rPr>
              <a:t>     10.0.0.0/8 is variably </a:t>
            </a:r>
            <a:r>
              <a:rPr lang="en-CA" sz="1000" dirty="0" err="1">
                <a:latin typeface="Courier New" charset="0"/>
                <a:cs typeface="Courier New" charset="0"/>
              </a:rPr>
              <a:t>subnetted</a:t>
            </a:r>
            <a:r>
              <a:rPr lang="en-CA" sz="1000" dirty="0">
                <a:latin typeface="Courier New" charset="0"/>
                <a:cs typeface="Courier New" charset="0"/>
              </a:rPr>
              <a:t>, 2 subnets, 2 masks</a:t>
            </a:r>
          </a:p>
          <a:p>
            <a:pPr algn="l"/>
            <a:r>
              <a:rPr lang="en-CA" sz="1000" dirty="0">
                <a:latin typeface="Courier New" charset="0"/>
                <a:cs typeface="Courier New" charset="0"/>
              </a:rPr>
              <a:t>D       10.1.1.0/24 [90/2170112] via 209.165.200.226, 00:00:05, Serial0/0/0</a:t>
            </a:r>
          </a:p>
          <a:p>
            <a:pPr algn="l"/>
            <a:r>
              <a:rPr lang="en-CA" sz="1000" dirty="0">
                <a:latin typeface="Courier New" charset="0"/>
                <a:cs typeface="Courier New" charset="0"/>
              </a:rPr>
              <a:t>D       10.1.2.0/24 [90/2170112] via 209.165.200.226, 00:00:05, Serial0/0/0</a:t>
            </a:r>
          </a:p>
          <a:p>
            <a:pPr algn="l"/>
            <a:r>
              <a:rPr lang="en-CA" sz="1000" dirty="0">
                <a:latin typeface="Courier New" charset="0"/>
                <a:cs typeface="Courier New" charset="0"/>
              </a:rPr>
              <a:t>     192.168.10.0/24 is variably </a:t>
            </a:r>
            <a:r>
              <a:rPr lang="en-CA" sz="1000" dirty="0" err="1">
                <a:latin typeface="Courier New" charset="0"/>
                <a:cs typeface="Courier New" charset="0"/>
              </a:rPr>
              <a:t>subnetted</a:t>
            </a:r>
            <a:r>
              <a:rPr lang="en-CA" sz="1000" dirty="0">
                <a:latin typeface="Courier New" charset="0"/>
                <a:cs typeface="Courier New" charset="0"/>
              </a:rPr>
              <a:t>, 2 subnets, 3 masks</a:t>
            </a:r>
          </a:p>
          <a:p>
            <a:pPr algn="l"/>
            <a:r>
              <a:rPr lang="en-CA" sz="1000" dirty="0">
                <a:latin typeface="Courier New" charset="0"/>
                <a:cs typeface="Courier New" charset="0"/>
              </a:rPr>
              <a:t>C       192.168.10.0/24 is directly connected, GigabitEthernet0/0</a:t>
            </a:r>
          </a:p>
          <a:p>
            <a:pPr algn="l"/>
            <a:r>
              <a:rPr lang="en-CA" sz="1000" dirty="0">
                <a:latin typeface="Courier New" charset="0"/>
                <a:cs typeface="Courier New" charset="0"/>
              </a:rPr>
              <a:t>L       192.168.10.1/32 is directly connected, GigabitEthernet0/0</a:t>
            </a:r>
          </a:p>
          <a:p>
            <a:pPr algn="l"/>
            <a:r>
              <a:rPr lang="en-CA" sz="1000" dirty="0">
                <a:latin typeface="Courier New" charset="0"/>
                <a:cs typeface="Courier New" charset="0"/>
              </a:rPr>
              <a:t>     192.168.11.0/24 is variably </a:t>
            </a:r>
            <a:r>
              <a:rPr lang="en-CA" sz="1000" dirty="0" err="1">
                <a:latin typeface="Courier New" charset="0"/>
                <a:cs typeface="Courier New" charset="0"/>
              </a:rPr>
              <a:t>subnetted</a:t>
            </a:r>
            <a:r>
              <a:rPr lang="en-CA" sz="1000" dirty="0">
                <a:latin typeface="Courier New" charset="0"/>
                <a:cs typeface="Courier New" charset="0"/>
              </a:rPr>
              <a:t>, 2 subnets, 3 masks</a:t>
            </a:r>
          </a:p>
          <a:p>
            <a:pPr algn="l"/>
            <a:r>
              <a:rPr lang="en-CA" sz="1000" dirty="0">
                <a:latin typeface="Courier New" charset="0"/>
                <a:cs typeface="Courier New" charset="0"/>
              </a:rPr>
              <a:t>C       192.168.11.0/24 is directly connected, GigabitEthernet0/1</a:t>
            </a:r>
          </a:p>
          <a:p>
            <a:pPr algn="l"/>
            <a:r>
              <a:rPr lang="en-CA" sz="1000" dirty="0">
                <a:latin typeface="Courier New" charset="0"/>
                <a:cs typeface="Courier New" charset="0"/>
              </a:rPr>
              <a:t>L       192.168.11.1/32 is directly connected, GigabitEthernet0/1</a:t>
            </a:r>
          </a:p>
          <a:p>
            <a:pPr algn="l"/>
            <a:r>
              <a:rPr lang="en-CA" sz="1000" dirty="0">
                <a:latin typeface="Courier New" charset="0"/>
                <a:cs typeface="Courier New" charset="0"/>
              </a:rPr>
              <a:t>     209.165.200.0/24 is variably </a:t>
            </a:r>
            <a:r>
              <a:rPr lang="en-CA" sz="1000" dirty="0" err="1">
                <a:latin typeface="Courier New" charset="0"/>
                <a:cs typeface="Courier New" charset="0"/>
              </a:rPr>
              <a:t>subnetted</a:t>
            </a:r>
            <a:r>
              <a:rPr lang="en-CA" sz="1000" dirty="0">
                <a:latin typeface="Courier New" charset="0"/>
                <a:cs typeface="Courier New" charset="0"/>
              </a:rPr>
              <a:t>, 2 subnets, 3 masks</a:t>
            </a:r>
          </a:p>
          <a:p>
            <a:pPr algn="l"/>
            <a:r>
              <a:rPr lang="en-CA" sz="1000" dirty="0">
                <a:latin typeface="Courier New" charset="0"/>
                <a:cs typeface="Courier New" charset="0"/>
              </a:rPr>
              <a:t>C       209.165.200.224/30 is directly connected, Serial0/0/0</a:t>
            </a:r>
          </a:p>
          <a:p>
            <a:pPr algn="l"/>
            <a:r>
              <a:rPr lang="en-CA" sz="1000" dirty="0">
                <a:latin typeface="Courier New" charset="0"/>
                <a:cs typeface="Courier New" charset="0"/>
              </a:rPr>
              <a:t>L       209.165.200.225/32 is directly connected, Serial0/0/0</a:t>
            </a:r>
          </a:p>
          <a:p>
            <a:pPr algn="l"/>
            <a:r>
              <a:rPr lang="en-CA" sz="1000" dirty="0">
                <a:latin typeface="Courier New" charset="0"/>
                <a:cs typeface="Courier New" charset="0"/>
              </a:rPr>
              <a:t>R1#</a:t>
            </a:r>
          </a:p>
        </p:txBody>
      </p:sp>
      <p:cxnSp>
        <p:nvCxnSpPr>
          <p:cNvPr id="7" name="Straight Connector 6"/>
          <p:cNvCxnSpPr>
            <a:stCxn id="60434" idx="3"/>
            <a:endCxn id="60449" idx="1"/>
          </p:cNvCxnSpPr>
          <p:nvPr/>
        </p:nvCxnSpPr>
        <p:spPr bwMode="auto">
          <a:xfrm>
            <a:off x="7283450" y="241776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p:cNvCxnSpPr>
            <a:stCxn id="60431" idx="3"/>
            <a:endCxn id="60447" idx="3"/>
          </p:cNvCxnSpPr>
          <p:nvPr/>
        </p:nvCxnSpPr>
        <p:spPr bwMode="auto">
          <a:xfrm flipV="1">
            <a:off x="7280275" y="168433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23" name="Freeform 9"/>
          <p:cNvSpPr>
            <a:spLocks/>
          </p:cNvSpPr>
          <p:nvPr/>
        </p:nvSpPr>
        <p:spPr bwMode="auto">
          <a:xfrm>
            <a:off x="3619500" y="188277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Connector 9"/>
          <p:cNvCxnSpPr>
            <a:stCxn id="60428" idx="1"/>
            <a:endCxn id="60457" idx="0"/>
          </p:cNvCxnSpPr>
          <p:nvPr/>
        </p:nvCxnSpPr>
        <p:spPr bwMode="auto">
          <a:xfrm flipV="1">
            <a:off x="1630363" y="1943100"/>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 name="Straight Connector 10"/>
          <p:cNvCxnSpPr>
            <a:stCxn id="60426" idx="0"/>
            <a:endCxn id="60457" idx="0"/>
          </p:cNvCxnSpPr>
          <p:nvPr/>
        </p:nvCxnSpPr>
        <p:spPr bwMode="auto">
          <a:xfrm>
            <a:off x="1998663" y="152400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04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5240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12"/>
          <p:cNvSpPr txBox="1">
            <a:spLocks noChangeArrowheads="1"/>
          </p:cNvSpPr>
          <p:nvPr/>
        </p:nvSpPr>
        <p:spPr bwMode="auto">
          <a:xfrm>
            <a:off x="1427163" y="122713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042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2653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stCxn id="60434" idx="1"/>
            <a:endCxn id="60433" idx="0"/>
          </p:cNvCxnSpPr>
          <p:nvPr/>
        </p:nvCxnSpPr>
        <p:spPr bwMode="auto">
          <a:xfrm flipH="1" flipV="1">
            <a:off x="5519738" y="194310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stCxn id="60431" idx="1"/>
          </p:cNvCxnSpPr>
          <p:nvPr/>
        </p:nvCxnSpPr>
        <p:spPr bwMode="auto">
          <a:xfrm flipH="1">
            <a:off x="5384800" y="170338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043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54622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2"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1768475"/>
            <a:ext cx="693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3" name="TextBox 18"/>
          <p:cNvSpPr txBox="1">
            <a:spLocks noChangeArrowheads="1"/>
          </p:cNvSpPr>
          <p:nvPr/>
        </p:nvSpPr>
        <p:spPr bwMode="auto">
          <a:xfrm>
            <a:off x="5329238" y="19431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043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22606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5" name="TextBox 20"/>
          <p:cNvSpPr txBox="1">
            <a:spLocks noChangeArrowheads="1"/>
          </p:cNvSpPr>
          <p:nvPr/>
        </p:nvSpPr>
        <p:spPr bwMode="auto">
          <a:xfrm>
            <a:off x="1335088" y="256381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0436" name="TextBox 21"/>
          <p:cNvSpPr txBox="1">
            <a:spLocks noChangeArrowheads="1"/>
          </p:cNvSpPr>
          <p:nvPr/>
        </p:nvSpPr>
        <p:spPr bwMode="auto">
          <a:xfrm>
            <a:off x="6424613" y="125095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0437" name="TextBox 22"/>
          <p:cNvSpPr txBox="1">
            <a:spLocks noChangeArrowheads="1"/>
          </p:cNvSpPr>
          <p:nvPr/>
        </p:nvSpPr>
        <p:spPr bwMode="auto">
          <a:xfrm>
            <a:off x="6434138" y="254952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0438" name="TextBox 23"/>
          <p:cNvSpPr txBox="1">
            <a:spLocks noChangeArrowheads="1"/>
          </p:cNvSpPr>
          <p:nvPr/>
        </p:nvSpPr>
        <p:spPr bwMode="auto">
          <a:xfrm>
            <a:off x="3690938" y="1482725"/>
            <a:ext cx="1590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0439" name="TextBox 24"/>
          <p:cNvSpPr txBox="1">
            <a:spLocks noChangeArrowheads="1"/>
          </p:cNvSpPr>
          <p:nvPr/>
        </p:nvSpPr>
        <p:spPr bwMode="auto">
          <a:xfrm>
            <a:off x="4754563" y="1811338"/>
            <a:ext cx="458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60440" name="Rectangle 25"/>
          <p:cNvSpPr>
            <a:spLocks noChangeArrowheads="1"/>
          </p:cNvSpPr>
          <p:nvPr/>
        </p:nvSpPr>
        <p:spPr bwMode="auto">
          <a:xfrm>
            <a:off x="1095375" y="14017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1"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4589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a:stCxn id="60426" idx="1"/>
            <a:endCxn id="60441" idx="3"/>
          </p:cNvCxnSpPr>
          <p:nvPr/>
        </p:nvCxnSpPr>
        <p:spPr bwMode="auto">
          <a:xfrm flipH="1">
            <a:off x="1196975" y="1681163"/>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43" name="Rectangle 28"/>
          <p:cNvSpPr>
            <a:spLocks noChangeArrowheads="1"/>
          </p:cNvSpPr>
          <p:nvPr/>
        </p:nvSpPr>
        <p:spPr bwMode="auto">
          <a:xfrm>
            <a:off x="1095375" y="214471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4"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220186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60428" idx="1"/>
            <a:endCxn id="60444" idx="3"/>
          </p:cNvCxnSpPr>
          <p:nvPr/>
        </p:nvCxnSpPr>
        <p:spPr bwMode="auto">
          <a:xfrm flipH="1">
            <a:off x="1196975" y="2422525"/>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446" name="Rectangle 31"/>
          <p:cNvSpPr>
            <a:spLocks noChangeArrowheads="1"/>
          </p:cNvSpPr>
          <p:nvPr/>
        </p:nvSpPr>
        <p:spPr bwMode="auto">
          <a:xfrm>
            <a:off x="7394575" y="14097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7"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38" y="146050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8" name="Rectangle 33"/>
          <p:cNvSpPr>
            <a:spLocks noChangeArrowheads="1"/>
          </p:cNvSpPr>
          <p:nvPr/>
        </p:nvSpPr>
        <p:spPr bwMode="auto">
          <a:xfrm>
            <a:off x="7408863" y="214788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0449"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025" y="220503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0" name="TextBox 35"/>
          <p:cNvSpPr txBox="1">
            <a:spLocks noChangeArrowheads="1"/>
          </p:cNvSpPr>
          <p:nvPr/>
        </p:nvSpPr>
        <p:spPr bwMode="auto">
          <a:xfrm>
            <a:off x="5754688" y="161766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0451" name="TextBox 36"/>
          <p:cNvSpPr txBox="1">
            <a:spLocks noChangeArrowheads="1"/>
          </p:cNvSpPr>
          <p:nvPr/>
        </p:nvSpPr>
        <p:spPr bwMode="auto">
          <a:xfrm>
            <a:off x="5761038" y="2133600"/>
            <a:ext cx="303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0452" name="TextBox 37"/>
          <p:cNvSpPr txBox="1">
            <a:spLocks noChangeArrowheads="1"/>
          </p:cNvSpPr>
          <p:nvPr/>
        </p:nvSpPr>
        <p:spPr bwMode="auto">
          <a:xfrm>
            <a:off x="2627313" y="207645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dirty="0"/>
              <a:t>.1</a:t>
            </a:r>
          </a:p>
          <a:p>
            <a:pPr algn="r"/>
            <a:r>
              <a:rPr lang="en-CA" sz="1100" dirty="0"/>
              <a:t>G0/1</a:t>
            </a:r>
            <a:endParaRPr lang="en-CA" sz="2000" dirty="0"/>
          </a:p>
        </p:txBody>
      </p:sp>
      <p:sp>
        <p:nvSpPr>
          <p:cNvPr id="60453" name="TextBox 38"/>
          <p:cNvSpPr txBox="1">
            <a:spLocks noChangeArrowheads="1"/>
          </p:cNvSpPr>
          <p:nvPr/>
        </p:nvSpPr>
        <p:spPr bwMode="auto">
          <a:xfrm>
            <a:off x="3665538" y="1844675"/>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0454" name="TextBox 39"/>
          <p:cNvSpPr txBox="1">
            <a:spLocks noChangeArrowheads="1"/>
          </p:cNvSpPr>
          <p:nvPr/>
        </p:nvSpPr>
        <p:spPr bwMode="auto">
          <a:xfrm>
            <a:off x="2640013" y="141287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41" name="Oval 40"/>
          <p:cNvSpPr/>
          <p:nvPr/>
        </p:nvSpPr>
        <p:spPr>
          <a:xfrm>
            <a:off x="2932113" y="1684338"/>
            <a:ext cx="830262"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0456"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768475"/>
            <a:ext cx="6937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7" name="TextBox 42"/>
          <p:cNvSpPr txBox="1">
            <a:spLocks noChangeArrowheads="1"/>
          </p:cNvSpPr>
          <p:nvPr/>
        </p:nvSpPr>
        <p:spPr bwMode="auto">
          <a:xfrm>
            <a:off x="3187700" y="194310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0458" name="Rectangle 43"/>
          <p:cNvSpPr>
            <a:spLocks noChangeArrowheads="1"/>
          </p:cNvSpPr>
          <p:nvPr/>
        </p:nvSpPr>
        <p:spPr bwMode="auto">
          <a:xfrm>
            <a:off x="323850" y="150018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0459" name="Rectangle 44"/>
          <p:cNvSpPr>
            <a:spLocks noChangeArrowheads="1"/>
          </p:cNvSpPr>
          <p:nvPr/>
        </p:nvSpPr>
        <p:spPr bwMode="auto">
          <a:xfrm>
            <a:off x="323850" y="224631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45" name="Rectangle 44"/>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348310589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r>
              <a:rPr lang="en-US" sz="1800" dirty="0" err="1" smtClean="0">
                <a:latin typeface="Arial" charset="0"/>
              </a:rPr>
              <a:t>Tabel</a:t>
            </a:r>
            <a:r>
              <a:rPr lang="en-US" sz="1800" dirty="0" smtClean="0">
                <a:latin typeface="Arial" charset="0"/>
              </a:rPr>
              <a:t> Routing Router</a:t>
            </a:r>
            <a:r>
              <a:rPr lang="en-US" sz="1600" dirty="0" smtClean="0">
                <a:latin typeface="Arial" charset="0"/>
              </a:rPr>
              <a:t/>
            </a:r>
            <a:br>
              <a:rPr lang="en-US" sz="1600" dirty="0" smtClean="0">
                <a:latin typeface="Arial" charset="0"/>
              </a:rPr>
            </a:br>
            <a:r>
              <a:rPr lang="en-US" dirty="0" smtClean="0">
                <a:latin typeface="Arial" charset="0"/>
              </a:rPr>
              <a:t>Directly </a:t>
            </a:r>
            <a:r>
              <a:rPr lang="en-US" dirty="0">
                <a:latin typeface="Arial" charset="0"/>
              </a:rPr>
              <a:t>Connected Routing Table Entries</a:t>
            </a:r>
          </a:p>
        </p:txBody>
      </p:sp>
      <p:cxnSp>
        <p:nvCxnSpPr>
          <p:cNvPr id="4" name="Straight Connector 3"/>
          <p:cNvCxnSpPr/>
          <p:nvPr/>
        </p:nvCxnSpPr>
        <p:spPr bwMode="auto">
          <a:xfrm flipH="1">
            <a:off x="5327650" y="244633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1849438" y="4203700"/>
            <a:ext cx="4032250" cy="5286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7" name="Rectangle 6"/>
          <p:cNvSpPr/>
          <p:nvPr/>
        </p:nvSpPr>
        <p:spPr>
          <a:xfrm>
            <a:off x="6043613" y="4203700"/>
            <a:ext cx="2214562" cy="52863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841375" y="4203700"/>
            <a:ext cx="504825" cy="52863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2470" name="TextBox 8"/>
          <p:cNvSpPr txBox="1">
            <a:spLocks noChangeArrowheads="1"/>
          </p:cNvSpPr>
          <p:nvPr/>
        </p:nvSpPr>
        <p:spPr bwMode="auto">
          <a:xfrm>
            <a:off x="841375" y="4197350"/>
            <a:ext cx="7416800" cy="534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latin typeface="Courier New" charset="0"/>
                <a:cs typeface="Courier New" charset="0"/>
              </a:rPr>
              <a:t>C       192.168.10.0/24 is directly connected, GigabitEthernet0/0</a:t>
            </a:r>
          </a:p>
          <a:p>
            <a:r>
              <a:rPr lang="en-CA" sz="1400" b="1">
                <a:latin typeface="Courier New" charset="0"/>
                <a:cs typeface="Courier New" charset="0"/>
              </a:rPr>
              <a:t>L       192.168.10.1/32 is directly connected, GigabitEthernet0/0</a:t>
            </a:r>
          </a:p>
        </p:txBody>
      </p:sp>
      <p:sp>
        <p:nvSpPr>
          <p:cNvPr id="62471" name="TextBox 9"/>
          <p:cNvSpPr txBox="1">
            <a:spLocks noChangeArrowheads="1"/>
          </p:cNvSpPr>
          <p:nvPr/>
        </p:nvSpPr>
        <p:spPr bwMode="auto">
          <a:xfrm>
            <a:off x="928688" y="3827463"/>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A</a:t>
            </a:r>
          </a:p>
        </p:txBody>
      </p:sp>
      <p:sp>
        <p:nvSpPr>
          <p:cNvPr id="62472" name="TextBox 10"/>
          <p:cNvSpPr txBox="1">
            <a:spLocks noChangeArrowheads="1"/>
          </p:cNvSpPr>
          <p:nvPr/>
        </p:nvSpPr>
        <p:spPr bwMode="auto">
          <a:xfrm>
            <a:off x="3649663" y="3833813"/>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B</a:t>
            </a:r>
          </a:p>
        </p:txBody>
      </p:sp>
      <p:sp>
        <p:nvSpPr>
          <p:cNvPr id="62473" name="TextBox 11"/>
          <p:cNvSpPr txBox="1">
            <a:spLocks noChangeArrowheads="1"/>
          </p:cNvSpPr>
          <p:nvPr/>
        </p:nvSpPr>
        <p:spPr bwMode="auto">
          <a:xfrm>
            <a:off x="6843713" y="3830638"/>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b="1"/>
              <a:t>C</a:t>
            </a:r>
          </a:p>
        </p:txBody>
      </p:sp>
      <p:graphicFrame>
        <p:nvGraphicFramePr>
          <p:cNvPr id="13" name="Table 12"/>
          <p:cNvGraphicFramePr>
            <a:graphicFrameLocks noGrp="1"/>
          </p:cNvGraphicFramePr>
          <p:nvPr/>
        </p:nvGraphicFramePr>
        <p:xfrm>
          <a:off x="361950" y="4948238"/>
          <a:ext cx="8401050" cy="1112838"/>
        </p:xfrm>
        <a:graphic>
          <a:graphicData uri="http://schemas.openxmlformats.org/drawingml/2006/table">
            <a:tbl>
              <a:tblPr firstRow="1" bandRow="1">
                <a:tableStyleId>{2D5ABB26-0587-4C30-8999-92F81FD0307C}</a:tableStyleId>
              </a:tblPr>
              <a:tblGrid>
                <a:gridCol w="958349"/>
                <a:gridCol w="7442701"/>
              </a:tblGrid>
              <a:tr h="370946">
                <a:tc>
                  <a:txBody>
                    <a:bodyPr/>
                    <a:lstStyle/>
                    <a:p>
                      <a:pPr algn="ctr"/>
                      <a:r>
                        <a:rPr lang="en-CA" sz="1800" b="1" dirty="0" smtClean="0"/>
                        <a:t>A</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CA" sz="1600" dirty="0" smtClean="0"/>
                        <a:t>Identifies how the network was learned by the router.</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p>
                      <a:pPr algn="ctr"/>
                      <a:r>
                        <a:rPr lang="en-CA" sz="1800" b="1" dirty="0" smtClean="0"/>
                        <a:t>B</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CA" sz="1600" dirty="0" smtClean="0"/>
                        <a:t>Identifies the destination network</a:t>
                      </a:r>
                      <a:r>
                        <a:rPr lang="en-CA" sz="1600" baseline="0" dirty="0" smtClean="0"/>
                        <a:t> and how it is connected.</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6">
                <a:tc>
                  <a:txBody>
                    <a:bodyPr/>
                    <a:lstStyle/>
                    <a:p>
                      <a:pPr algn="ctr"/>
                      <a:r>
                        <a:rPr lang="en-CA" sz="1800" b="1" dirty="0" smtClean="0"/>
                        <a:t>C</a:t>
                      </a:r>
                      <a:endParaRPr lang="en-CA" sz="1800" b="1"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CA" sz="1600" dirty="0" smtClean="0"/>
                        <a:t>Identifies the interface on</a:t>
                      </a:r>
                      <a:r>
                        <a:rPr lang="en-CA" sz="1600" baseline="0" dirty="0" smtClean="0"/>
                        <a:t> the router connected to the destination network.</a:t>
                      </a:r>
                      <a:endParaRPr lang="en-CA" sz="1600" dirty="0"/>
                    </a:p>
                  </a:txBody>
                  <a:tcPr marL="91449" marR="91449"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4" name="Straight Connector 13"/>
          <p:cNvCxnSpPr>
            <a:stCxn id="62501" idx="3"/>
            <a:endCxn id="62517" idx="1"/>
          </p:cNvCxnSpPr>
          <p:nvPr/>
        </p:nvCxnSpPr>
        <p:spPr bwMode="auto">
          <a:xfrm>
            <a:off x="7226300" y="316071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stCxn id="62498" idx="3"/>
            <a:endCxn id="62515" idx="3"/>
          </p:cNvCxnSpPr>
          <p:nvPr/>
        </p:nvCxnSpPr>
        <p:spPr bwMode="auto">
          <a:xfrm flipV="1">
            <a:off x="7223125" y="242728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490" name="Freeform 9"/>
          <p:cNvSpPr>
            <a:spLocks/>
          </p:cNvSpPr>
          <p:nvPr/>
        </p:nvSpPr>
        <p:spPr bwMode="auto">
          <a:xfrm>
            <a:off x="3560763" y="2625725"/>
            <a:ext cx="1597025"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 name="Straight Connector 16"/>
          <p:cNvCxnSpPr>
            <a:stCxn id="62495" idx="1"/>
            <a:endCxn id="62528" idx="0"/>
          </p:cNvCxnSpPr>
          <p:nvPr/>
        </p:nvCxnSpPr>
        <p:spPr bwMode="auto">
          <a:xfrm flipV="1">
            <a:off x="1573213" y="2686050"/>
            <a:ext cx="1747837" cy="4810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8" name="Straight Connector 17"/>
          <p:cNvCxnSpPr>
            <a:stCxn id="62493" idx="0"/>
            <a:endCxn id="62528" idx="0"/>
          </p:cNvCxnSpPr>
          <p:nvPr/>
        </p:nvCxnSpPr>
        <p:spPr bwMode="auto">
          <a:xfrm>
            <a:off x="1939925" y="2266950"/>
            <a:ext cx="1381125"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249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22669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4" name="TextBox 19"/>
          <p:cNvSpPr txBox="1">
            <a:spLocks noChangeArrowheads="1"/>
          </p:cNvSpPr>
          <p:nvPr/>
        </p:nvSpPr>
        <p:spPr bwMode="auto">
          <a:xfrm>
            <a:off x="1370013" y="19700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2495"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30099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a:stCxn id="62501" idx="1"/>
            <a:endCxn id="62500" idx="0"/>
          </p:cNvCxnSpPr>
          <p:nvPr/>
        </p:nvCxnSpPr>
        <p:spPr bwMode="auto">
          <a:xfrm flipH="1" flipV="1">
            <a:off x="5462588" y="268605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a:stCxn id="62498" idx="1"/>
          </p:cNvCxnSpPr>
          <p:nvPr/>
        </p:nvCxnSpPr>
        <p:spPr bwMode="auto">
          <a:xfrm flipH="1">
            <a:off x="5327650" y="244633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249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22891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2511425"/>
            <a:ext cx="6937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0" name="TextBox 25"/>
          <p:cNvSpPr txBox="1">
            <a:spLocks noChangeArrowheads="1"/>
          </p:cNvSpPr>
          <p:nvPr/>
        </p:nvSpPr>
        <p:spPr bwMode="auto">
          <a:xfrm>
            <a:off x="5272088" y="2686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2501"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288" y="30035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02" name="TextBox 27"/>
          <p:cNvSpPr txBox="1">
            <a:spLocks noChangeArrowheads="1"/>
          </p:cNvSpPr>
          <p:nvPr/>
        </p:nvSpPr>
        <p:spPr bwMode="auto">
          <a:xfrm>
            <a:off x="1276350" y="330676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2503" name="TextBox 28"/>
          <p:cNvSpPr txBox="1">
            <a:spLocks noChangeArrowheads="1"/>
          </p:cNvSpPr>
          <p:nvPr/>
        </p:nvSpPr>
        <p:spPr bwMode="auto">
          <a:xfrm>
            <a:off x="6367463" y="19939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2504" name="TextBox 29"/>
          <p:cNvSpPr txBox="1">
            <a:spLocks noChangeArrowheads="1"/>
          </p:cNvSpPr>
          <p:nvPr/>
        </p:nvSpPr>
        <p:spPr bwMode="auto">
          <a:xfrm>
            <a:off x="6376988" y="329247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2505" name="TextBox 30"/>
          <p:cNvSpPr txBox="1">
            <a:spLocks noChangeArrowheads="1"/>
          </p:cNvSpPr>
          <p:nvPr/>
        </p:nvSpPr>
        <p:spPr bwMode="auto">
          <a:xfrm>
            <a:off x="3633788" y="2225675"/>
            <a:ext cx="1590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2506" name="TextBox 31"/>
          <p:cNvSpPr txBox="1">
            <a:spLocks noChangeArrowheads="1"/>
          </p:cNvSpPr>
          <p:nvPr/>
        </p:nvSpPr>
        <p:spPr bwMode="auto">
          <a:xfrm>
            <a:off x="4695825" y="2554288"/>
            <a:ext cx="4587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33" name="Straight Connector 32"/>
          <p:cNvCxnSpPr>
            <a:stCxn id="62499" idx="0"/>
          </p:cNvCxnSpPr>
          <p:nvPr/>
        </p:nvCxnSpPr>
        <p:spPr bwMode="auto">
          <a:xfrm flipV="1">
            <a:off x="5453063" y="2255838"/>
            <a:ext cx="1587" cy="255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08" name="Rectangle 33"/>
          <p:cNvSpPr>
            <a:spLocks noChangeArrowheads="1"/>
          </p:cNvSpPr>
          <p:nvPr/>
        </p:nvSpPr>
        <p:spPr bwMode="auto">
          <a:xfrm>
            <a:off x="1038225" y="2144713"/>
            <a:ext cx="3794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09"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50" y="2201863"/>
            <a:ext cx="4968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Connector 35"/>
          <p:cNvCxnSpPr>
            <a:stCxn id="62493" idx="1"/>
            <a:endCxn id="62509" idx="3"/>
          </p:cNvCxnSpPr>
          <p:nvPr/>
        </p:nvCxnSpPr>
        <p:spPr bwMode="auto">
          <a:xfrm flipH="1">
            <a:off x="1138238" y="2424113"/>
            <a:ext cx="434975"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11" name="Rectangle 36"/>
          <p:cNvSpPr>
            <a:spLocks noChangeArrowheads="1"/>
          </p:cNvSpPr>
          <p:nvPr/>
        </p:nvSpPr>
        <p:spPr bwMode="auto">
          <a:xfrm>
            <a:off x="1038225" y="2889250"/>
            <a:ext cx="379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2"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50" y="2944813"/>
            <a:ext cx="496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Straight Connector 38"/>
          <p:cNvCxnSpPr>
            <a:stCxn id="62495" idx="1"/>
            <a:endCxn id="62512" idx="3"/>
          </p:cNvCxnSpPr>
          <p:nvPr/>
        </p:nvCxnSpPr>
        <p:spPr bwMode="auto">
          <a:xfrm flipH="1">
            <a:off x="1138238" y="3167063"/>
            <a:ext cx="434975" cy="1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514" name="Rectangle 39"/>
          <p:cNvSpPr>
            <a:spLocks noChangeArrowheads="1"/>
          </p:cNvSpPr>
          <p:nvPr/>
        </p:nvSpPr>
        <p:spPr bwMode="auto">
          <a:xfrm>
            <a:off x="7337425" y="2152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5"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1588" y="220503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6" name="Rectangle 41"/>
          <p:cNvSpPr>
            <a:spLocks noChangeArrowheads="1"/>
          </p:cNvSpPr>
          <p:nvPr/>
        </p:nvSpPr>
        <p:spPr bwMode="auto">
          <a:xfrm>
            <a:off x="7351713" y="2892425"/>
            <a:ext cx="3794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2517"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5875" y="2947988"/>
            <a:ext cx="4968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8" name="Picture 2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1541463"/>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9" name="TextBox 44"/>
          <p:cNvSpPr txBox="1">
            <a:spLocks noChangeArrowheads="1"/>
          </p:cNvSpPr>
          <p:nvPr/>
        </p:nvSpPr>
        <p:spPr bwMode="auto">
          <a:xfrm>
            <a:off x="5695950" y="236061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2520" name="TextBox 45"/>
          <p:cNvSpPr txBox="1">
            <a:spLocks noChangeArrowheads="1"/>
          </p:cNvSpPr>
          <p:nvPr/>
        </p:nvSpPr>
        <p:spPr bwMode="auto">
          <a:xfrm>
            <a:off x="5703888" y="2876550"/>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2521" name="Rectangle 46"/>
          <p:cNvSpPr>
            <a:spLocks noChangeArrowheads="1"/>
          </p:cNvSpPr>
          <p:nvPr/>
        </p:nvSpPr>
        <p:spPr bwMode="auto">
          <a:xfrm>
            <a:off x="5126038" y="2000250"/>
            <a:ext cx="850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2522"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1938" y="1690688"/>
            <a:ext cx="3587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3" name="TextBox 48"/>
          <p:cNvSpPr txBox="1">
            <a:spLocks noChangeArrowheads="1"/>
          </p:cNvSpPr>
          <p:nvPr/>
        </p:nvSpPr>
        <p:spPr bwMode="auto">
          <a:xfrm>
            <a:off x="2570163" y="281940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2524" name="TextBox 49"/>
          <p:cNvSpPr txBox="1">
            <a:spLocks noChangeArrowheads="1"/>
          </p:cNvSpPr>
          <p:nvPr/>
        </p:nvSpPr>
        <p:spPr bwMode="auto">
          <a:xfrm>
            <a:off x="3606800" y="2587625"/>
            <a:ext cx="5921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2525" name="TextBox 50"/>
          <p:cNvSpPr txBox="1">
            <a:spLocks noChangeArrowheads="1"/>
          </p:cNvSpPr>
          <p:nvPr/>
        </p:nvSpPr>
        <p:spPr bwMode="auto">
          <a:xfrm>
            <a:off x="2582863" y="215582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52" name="Oval 51"/>
          <p:cNvSpPr/>
          <p:nvPr/>
        </p:nvSpPr>
        <p:spPr>
          <a:xfrm>
            <a:off x="2874963" y="2427288"/>
            <a:ext cx="828675"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2527"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863" y="2511425"/>
            <a:ext cx="695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28" name="TextBox 53"/>
          <p:cNvSpPr txBox="1">
            <a:spLocks noChangeArrowheads="1"/>
          </p:cNvSpPr>
          <p:nvPr/>
        </p:nvSpPr>
        <p:spPr bwMode="auto">
          <a:xfrm>
            <a:off x="3130550" y="26860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2529" name="Rectangle 54"/>
          <p:cNvSpPr>
            <a:spLocks noChangeArrowheads="1"/>
          </p:cNvSpPr>
          <p:nvPr/>
        </p:nvSpPr>
        <p:spPr bwMode="auto">
          <a:xfrm>
            <a:off x="265113" y="224313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2530" name="Rectangle 55"/>
          <p:cNvSpPr>
            <a:spLocks noChangeArrowheads="1"/>
          </p:cNvSpPr>
          <p:nvPr/>
        </p:nvSpPr>
        <p:spPr bwMode="auto">
          <a:xfrm>
            <a:off x="265113" y="298926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extLst>
      <p:ext uri="{BB962C8B-B14F-4D97-AF65-F5344CB8AC3E}">
        <p14:creationId xmlns:p14="http://schemas.microsoft.com/office/powerpoint/2010/main" val="384622865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a:latin typeface="Arial" charset="0"/>
              </a:rPr>
              <a:t>Chapter 6</a:t>
            </a:r>
          </a:p>
        </p:txBody>
      </p:sp>
      <p:sp>
        <p:nvSpPr>
          <p:cNvPr id="9218" name="Rectangle 3"/>
          <p:cNvSpPr>
            <a:spLocks noGrp="1" noChangeArrowheads="1"/>
          </p:cNvSpPr>
          <p:nvPr>
            <p:ph idx="1"/>
          </p:nvPr>
        </p:nvSpPr>
        <p:spPr/>
        <p:txBody>
          <a:bodyPr/>
          <a:lstStyle/>
          <a:p>
            <a:pPr lvl="1" eaLnBrk="1" hangingPunct="1"/>
            <a:r>
              <a:rPr lang="en-US" sz="2400" dirty="0">
                <a:latin typeface="Arial" charset="0"/>
              </a:rPr>
              <a:t>6.1  </a:t>
            </a:r>
            <a:r>
              <a:rPr lang="en-US" sz="2400" dirty="0" err="1" smtClean="0">
                <a:latin typeface="Arial" charset="0"/>
              </a:rPr>
              <a:t>Protokol</a:t>
            </a:r>
            <a:r>
              <a:rPr lang="en-US" sz="2400" dirty="0" smtClean="0">
                <a:latin typeface="Arial" charset="0"/>
              </a:rPr>
              <a:t> Layer Network</a:t>
            </a:r>
            <a:endParaRPr lang="en-US" sz="2400" dirty="0">
              <a:latin typeface="Arial" charset="0"/>
            </a:endParaRPr>
          </a:p>
          <a:p>
            <a:pPr lvl="1" eaLnBrk="1" hangingPunct="1"/>
            <a:r>
              <a:rPr lang="en-US" sz="2400" dirty="0">
                <a:latin typeface="Arial" charset="0"/>
              </a:rPr>
              <a:t>6.2  Routing</a:t>
            </a:r>
          </a:p>
          <a:p>
            <a:pPr lvl="1" eaLnBrk="1" hangingPunct="1"/>
            <a:r>
              <a:rPr lang="en-US" sz="2400" dirty="0">
                <a:latin typeface="Arial" charset="0"/>
              </a:rPr>
              <a:t>6.3  </a:t>
            </a:r>
            <a:r>
              <a:rPr lang="en-US" sz="2400" dirty="0" smtClean="0">
                <a:latin typeface="Arial" charset="0"/>
              </a:rPr>
              <a:t>Router</a:t>
            </a:r>
            <a:endParaRPr lang="en-US" sz="2400" dirty="0">
              <a:latin typeface="Arial" charset="0"/>
            </a:endParaRPr>
          </a:p>
          <a:p>
            <a:pPr lvl="1" eaLnBrk="1" hangingPunct="1"/>
            <a:r>
              <a:rPr lang="en-US" sz="2400" dirty="0">
                <a:latin typeface="Arial" charset="0"/>
              </a:rPr>
              <a:t>6.4  </a:t>
            </a:r>
            <a:r>
              <a:rPr lang="en-US" sz="2400" dirty="0" err="1" smtClean="0">
                <a:latin typeface="Arial" charset="0"/>
              </a:rPr>
              <a:t>Mengkonfigurasi</a:t>
            </a:r>
            <a:r>
              <a:rPr lang="en-US" sz="2400" dirty="0" smtClean="0">
                <a:latin typeface="Arial" charset="0"/>
              </a:rPr>
              <a:t> Router Cisco</a:t>
            </a:r>
            <a:endParaRPr lang="en-US" sz="2400" dirty="0">
              <a:latin typeface="Arial" charset="0"/>
            </a:endParaRPr>
          </a:p>
          <a:p>
            <a:pPr lvl="1" eaLnBrk="1" hangingPunct="1"/>
            <a:r>
              <a:rPr lang="en-US" sz="2400" dirty="0">
                <a:latin typeface="Arial" charset="0"/>
              </a:rPr>
              <a:t>6.5  </a:t>
            </a:r>
            <a:r>
              <a:rPr lang="en-US" sz="2400" dirty="0" err="1" smtClean="0">
                <a:latin typeface="Arial" charset="0"/>
              </a:rPr>
              <a:t>Simpulan</a:t>
            </a:r>
            <a:endParaRPr lang="en-US" sz="2400" dirty="0">
              <a:latin typeface="Arial" charset="0"/>
            </a:endParaRPr>
          </a:p>
        </p:txBody>
      </p:sp>
    </p:spTree>
    <p:extLst>
      <p:ext uri="{BB962C8B-B14F-4D97-AF65-F5344CB8AC3E}">
        <p14:creationId xmlns:p14="http://schemas.microsoft.com/office/powerpoint/2010/main" val="83161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r>
              <a:rPr lang="en-US" sz="1800" dirty="0" err="1">
                <a:latin typeface="Arial" charset="0"/>
              </a:rPr>
              <a:t>Tabel</a:t>
            </a:r>
            <a:r>
              <a:rPr lang="en-US" sz="1800" dirty="0">
                <a:latin typeface="Arial" charset="0"/>
              </a:rPr>
              <a:t> Routing Router</a:t>
            </a:r>
            <a:r>
              <a:rPr lang="en-US" dirty="0">
                <a:latin typeface="Arial" charset="0"/>
              </a:rPr>
              <a:t/>
            </a:r>
            <a:br>
              <a:rPr lang="en-US" dirty="0">
                <a:latin typeface="Arial" charset="0"/>
              </a:rPr>
            </a:br>
            <a:r>
              <a:rPr lang="en-US" dirty="0">
                <a:latin typeface="Arial" charset="0"/>
              </a:rPr>
              <a:t>Remote Network Routing Table Entries</a:t>
            </a:r>
          </a:p>
        </p:txBody>
      </p:sp>
      <p:cxnSp>
        <p:nvCxnSpPr>
          <p:cNvPr id="4" name="Straight Connector 3"/>
          <p:cNvCxnSpPr/>
          <p:nvPr/>
        </p:nvCxnSpPr>
        <p:spPr bwMode="auto">
          <a:xfrm flipH="1">
            <a:off x="5384800" y="2203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2774950" y="3438525"/>
            <a:ext cx="307975" cy="360363"/>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 name="Rectangle 5"/>
          <p:cNvSpPr/>
          <p:nvPr/>
        </p:nvSpPr>
        <p:spPr>
          <a:xfrm>
            <a:off x="1385888" y="3436938"/>
            <a:ext cx="1296987" cy="3603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3157538" y="3436938"/>
            <a:ext cx="846137" cy="36036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 name="Rectangle 8"/>
          <p:cNvSpPr/>
          <p:nvPr/>
        </p:nvSpPr>
        <p:spPr>
          <a:xfrm>
            <a:off x="4500563" y="3436938"/>
            <a:ext cx="1727200" cy="3603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0" name="Rectangle 9"/>
          <p:cNvSpPr/>
          <p:nvPr/>
        </p:nvSpPr>
        <p:spPr>
          <a:xfrm>
            <a:off x="6300788" y="3436938"/>
            <a:ext cx="1008062" cy="3603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1" name="Rectangle 10"/>
          <p:cNvSpPr/>
          <p:nvPr/>
        </p:nvSpPr>
        <p:spPr>
          <a:xfrm>
            <a:off x="7400925" y="3436938"/>
            <a:ext cx="1223963" cy="36036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2" name="Rectangle 11"/>
          <p:cNvSpPr/>
          <p:nvPr/>
        </p:nvSpPr>
        <p:spPr>
          <a:xfrm>
            <a:off x="395288" y="3436938"/>
            <a:ext cx="504825" cy="360362"/>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4522" name="TextBox 12"/>
          <p:cNvSpPr txBox="1">
            <a:spLocks noChangeArrowheads="1"/>
          </p:cNvSpPr>
          <p:nvPr/>
        </p:nvSpPr>
        <p:spPr bwMode="auto">
          <a:xfrm>
            <a:off x="395288" y="3436938"/>
            <a:ext cx="84248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b="1">
                <a:latin typeface="Courier New" charset="0"/>
                <a:cs typeface="Courier New" charset="0"/>
              </a:rPr>
              <a:t>D       10.1.1.0/24 [90/2170112] via 209.165.200.226, 00:00:05, Serial0/0/0</a:t>
            </a:r>
          </a:p>
        </p:txBody>
      </p:sp>
      <p:graphicFrame>
        <p:nvGraphicFramePr>
          <p:cNvPr id="14" name="Table 13"/>
          <p:cNvGraphicFramePr>
            <a:graphicFrameLocks noGrp="1"/>
          </p:cNvGraphicFramePr>
          <p:nvPr/>
        </p:nvGraphicFramePr>
        <p:xfrm>
          <a:off x="420688" y="4013200"/>
          <a:ext cx="8399462" cy="2595565"/>
        </p:xfrm>
        <a:graphic>
          <a:graphicData uri="http://schemas.openxmlformats.org/drawingml/2006/table">
            <a:tbl>
              <a:tblPr firstRow="1" bandRow="1">
                <a:tableStyleId>{2D5ABB26-0587-4C30-8999-92F81FD0307C}</a:tableStyleId>
              </a:tblPr>
              <a:tblGrid>
                <a:gridCol w="958167"/>
                <a:gridCol w="7441295"/>
              </a:tblGrid>
              <a:tr h="370795">
                <a:tc>
                  <a:txBody>
                    <a:bodyPr/>
                    <a:lstStyle/>
                    <a:p>
                      <a:pPr algn="ctr"/>
                      <a:r>
                        <a:rPr lang="en-CA" sz="1800" b="1" dirty="0" smtClean="0"/>
                        <a:t>A</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CA" sz="1600" dirty="0" smtClean="0"/>
                        <a:t>Identifies how the network was learned by the router.</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B</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CA" sz="1600" dirty="0" smtClean="0"/>
                        <a:t>Identifies the destination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C</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FF"/>
                    </a:solidFill>
                  </a:tcPr>
                </a:tc>
                <a:tc>
                  <a:txBody>
                    <a:bodyPr/>
                    <a:lstStyle/>
                    <a:p>
                      <a:r>
                        <a:rPr lang="en-CA" sz="1600" dirty="0" smtClean="0"/>
                        <a:t>Identifies the administrative distance (trustworthiness) of the route source.</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D</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CA" sz="1600" dirty="0" smtClean="0"/>
                        <a:t>Identifies the metric to reach the remote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E</a:t>
                      </a:r>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CA" sz="1600" dirty="0" smtClean="0"/>
                        <a:t>Identifies the next hop IP address to reach</a:t>
                      </a:r>
                      <a:r>
                        <a:rPr lang="en-CA" sz="1600" baseline="0" dirty="0" smtClean="0"/>
                        <a:t> the remote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F</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CA" sz="1600" dirty="0" smtClean="0"/>
                        <a:t>Identifies the amount of elapsed</a:t>
                      </a:r>
                      <a:r>
                        <a:rPr lang="en-CA" sz="1600" baseline="0" dirty="0" smtClean="0"/>
                        <a:t> </a:t>
                      </a:r>
                      <a:r>
                        <a:rPr lang="en-CA" sz="1600" dirty="0" smtClean="0"/>
                        <a:t>time since the network was discovered.</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CA" sz="1800" b="1" dirty="0" smtClean="0"/>
                        <a:t>G</a:t>
                      </a:r>
                      <a:endParaRPr lang="en-CA" sz="1800" b="1"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CA" sz="1600" dirty="0" smtClean="0"/>
                        <a:t>Identifies the outgoing interface on</a:t>
                      </a:r>
                      <a:r>
                        <a:rPr lang="en-CA" sz="1600" baseline="0" dirty="0" smtClean="0"/>
                        <a:t> the router to reach the destination network.</a:t>
                      </a:r>
                      <a:endParaRPr lang="en-CA" sz="1600" dirty="0"/>
                    </a:p>
                  </a:txBody>
                  <a:tcPr marL="91431" marR="91431"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5" name="Straight Connector 14"/>
          <p:cNvCxnSpPr>
            <a:stCxn id="64562" idx="3"/>
            <a:endCxn id="64578" idx="1"/>
          </p:cNvCxnSpPr>
          <p:nvPr/>
        </p:nvCxnSpPr>
        <p:spPr bwMode="auto">
          <a:xfrm>
            <a:off x="7283450" y="2919413"/>
            <a:ext cx="409575" cy="95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a:stCxn id="64559" idx="3"/>
            <a:endCxn id="64576" idx="3"/>
          </p:cNvCxnSpPr>
          <p:nvPr/>
        </p:nvCxnSpPr>
        <p:spPr bwMode="auto">
          <a:xfrm flipV="1">
            <a:off x="7280275" y="2184400"/>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51" name="Freeform 9"/>
          <p:cNvSpPr>
            <a:spLocks/>
          </p:cNvSpPr>
          <p:nvPr/>
        </p:nvSpPr>
        <p:spPr bwMode="auto">
          <a:xfrm>
            <a:off x="3619500" y="2382838"/>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8" name="Straight Connector 17"/>
          <p:cNvCxnSpPr>
            <a:stCxn id="64556" idx="1"/>
            <a:endCxn id="64589" idx="0"/>
          </p:cNvCxnSpPr>
          <p:nvPr/>
        </p:nvCxnSpPr>
        <p:spPr bwMode="auto">
          <a:xfrm flipV="1">
            <a:off x="1630363" y="2443163"/>
            <a:ext cx="1747837" cy="4810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 name="Straight Connector 18"/>
          <p:cNvCxnSpPr>
            <a:stCxn id="64554" idx="0"/>
            <a:endCxn id="64589" idx="0"/>
          </p:cNvCxnSpPr>
          <p:nvPr/>
        </p:nvCxnSpPr>
        <p:spPr bwMode="auto">
          <a:xfrm>
            <a:off x="1998663" y="2024063"/>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455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0240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5" name="TextBox 20"/>
          <p:cNvSpPr txBox="1">
            <a:spLocks noChangeArrowheads="1"/>
          </p:cNvSpPr>
          <p:nvPr/>
        </p:nvSpPr>
        <p:spPr bwMode="auto">
          <a:xfrm>
            <a:off x="1427163" y="172720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455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7670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a:stCxn id="64562" idx="1"/>
            <a:endCxn id="64561" idx="0"/>
          </p:cNvCxnSpPr>
          <p:nvPr/>
        </p:nvCxnSpPr>
        <p:spPr bwMode="auto">
          <a:xfrm flipH="1" flipV="1">
            <a:off x="5519738" y="2443163"/>
            <a:ext cx="1028700" cy="4762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a:stCxn id="64559" idx="1"/>
          </p:cNvCxnSpPr>
          <p:nvPr/>
        </p:nvCxnSpPr>
        <p:spPr bwMode="auto">
          <a:xfrm flipH="1">
            <a:off x="5384800" y="2203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455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20462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0"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2268538"/>
            <a:ext cx="6937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1" name="TextBox 26"/>
          <p:cNvSpPr txBox="1">
            <a:spLocks noChangeArrowheads="1"/>
          </p:cNvSpPr>
          <p:nvPr/>
        </p:nvSpPr>
        <p:spPr bwMode="auto">
          <a:xfrm>
            <a:off x="5329238" y="2443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456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27622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3" name="TextBox 28"/>
          <p:cNvSpPr txBox="1">
            <a:spLocks noChangeArrowheads="1"/>
          </p:cNvSpPr>
          <p:nvPr/>
        </p:nvSpPr>
        <p:spPr bwMode="auto">
          <a:xfrm>
            <a:off x="1335088" y="3065463"/>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4564" name="TextBox 29"/>
          <p:cNvSpPr txBox="1">
            <a:spLocks noChangeArrowheads="1"/>
          </p:cNvSpPr>
          <p:nvPr/>
        </p:nvSpPr>
        <p:spPr bwMode="auto">
          <a:xfrm>
            <a:off x="6424613" y="1752600"/>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4565" name="TextBox 30"/>
          <p:cNvSpPr txBox="1">
            <a:spLocks noChangeArrowheads="1"/>
          </p:cNvSpPr>
          <p:nvPr/>
        </p:nvSpPr>
        <p:spPr bwMode="auto">
          <a:xfrm>
            <a:off x="6434138" y="30495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4566" name="TextBox 31"/>
          <p:cNvSpPr txBox="1">
            <a:spLocks noChangeArrowheads="1"/>
          </p:cNvSpPr>
          <p:nvPr/>
        </p:nvSpPr>
        <p:spPr bwMode="auto">
          <a:xfrm>
            <a:off x="3690938" y="1982788"/>
            <a:ext cx="1590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4567" name="TextBox 32"/>
          <p:cNvSpPr txBox="1">
            <a:spLocks noChangeArrowheads="1"/>
          </p:cNvSpPr>
          <p:nvPr/>
        </p:nvSpPr>
        <p:spPr bwMode="auto">
          <a:xfrm>
            <a:off x="4754563" y="2312988"/>
            <a:ext cx="4587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34" name="Straight Connector 33"/>
          <p:cNvCxnSpPr>
            <a:stCxn id="64560" idx="0"/>
          </p:cNvCxnSpPr>
          <p:nvPr/>
        </p:nvCxnSpPr>
        <p:spPr bwMode="auto">
          <a:xfrm flipV="1">
            <a:off x="5511800" y="2012950"/>
            <a:ext cx="1588" cy="255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69" name="Rectangle 34"/>
          <p:cNvSpPr>
            <a:spLocks noChangeArrowheads="1"/>
          </p:cNvSpPr>
          <p:nvPr/>
        </p:nvSpPr>
        <p:spPr bwMode="auto">
          <a:xfrm>
            <a:off x="1095375" y="1901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0"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95897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Connector 36"/>
          <p:cNvCxnSpPr>
            <a:stCxn id="64554" idx="1"/>
            <a:endCxn id="64570" idx="3"/>
          </p:cNvCxnSpPr>
          <p:nvPr/>
        </p:nvCxnSpPr>
        <p:spPr bwMode="auto">
          <a:xfrm flipH="1">
            <a:off x="1196975" y="218122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72" name="Rectangle 37"/>
          <p:cNvSpPr>
            <a:spLocks noChangeArrowheads="1"/>
          </p:cNvSpPr>
          <p:nvPr/>
        </p:nvSpPr>
        <p:spPr bwMode="auto">
          <a:xfrm>
            <a:off x="1095375" y="26463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3"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27035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Connector 39"/>
          <p:cNvCxnSpPr>
            <a:stCxn id="64556" idx="1"/>
            <a:endCxn id="64573" idx="3"/>
          </p:cNvCxnSpPr>
          <p:nvPr/>
        </p:nvCxnSpPr>
        <p:spPr bwMode="auto">
          <a:xfrm flipH="1">
            <a:off x="1196975" y="292417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4575" name="Rectangle 40"/>
          <p:cNvSpPr>
            <a:spLocks noChangeArrowheads="1"/>
          </p:cNvSpPr>
          <p:nvPr/>
        </p:nvSpPr>
        <p:spPr bwMode="auto">
          <a:xfrm>
            <a:off x="7394575" y="19097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6"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38" y="19621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7" name="Rectangle 42"/>
          <p:cNvSpPr>
            <a:spLocks noChangeArrowheads="1"/>
          </p:cNvSpPr>
          <p:nvPr/>
        </p:nvSpPr>
        <p:spPr bwMode="auto">
          <a:xfrm>
            <a:off x="7408863" y="264953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4578"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025" y="27066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9" name="Picture 2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3950" y="1298575"/>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0" name="TextBox 45"/>
          <p:cNvSpPr txBox="1">
            <a:spLocks noChangeArrowheads="1"/>
          </p:cNvSpPr>
          <p:nvPr/>
        </p:nvSpPr>
        <p:spPr bwMode="auto">
          <a:xfrm>
            <a:off x="5754688" y="2117725"/>
            <a:ext cx="30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4581" name="TextBox 46"/>
          <p:cNvSpPr txBox="1">
            <a:spLocks noChangeArrowheads="1"/>
          </p:cNvSpPr>
          <p:nvPr/>
        </p:nvSpPr>
        <p:spPr bwMode="auto">
          <a:xfrm>
            <a:off x="5761038" y="26336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4582" name="Rectangle 47"/>
          <p:cNvSpPr>
            <a:spLocks noChangeArrowheads="1"/>
          </p:cNvSpPr>
          <p:nvPr/>
        </p:nvSpPr>
        <p:spPr bwMode="auto">
          <a:xfrm>
            <a:off x="5184775" y="1757363"/>
            <a:ext cx="849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4583"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0675" y="1447800"/>
            <a:ext cx="357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4" name="TextBox 49"/>
          <p:cNvSpPr txBox="1">
            <a:spLocks noChangeArrowheads="1"/>
          </p:cNvSpPr>
          <p:nvPr/>
        </p:nvSpPr>
        <p:spPr bwMode="auto">
          <a:xfrm>
            <a:off x="2627313" y="25765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4585" name="TextBox 50"/>
          <p:cNvSpPr txBox="1">
            <a:spLocks noChangeArrowheads="1"/>
          </p:cNvSpPr>
          <p:nvPr/>
        </p:nvSpPr>
        <p:spPr bwMode="auto">
          <a:xfrm>
            <a:off x="3665538" y="2346325"/>
            <a:ext cx="592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4586" name="TextBox 51"/>
          <p:cNvSpPr txBox="1">
            <a:spLocks noChangeArrowheads="1"/>
          </p:cNvSpPr>
          <p:nvPr/>
        </p:nvSpPr>
        <p:spPr bwMode="auto">
          <a:xfrm>
            <a:off x="2640013" y="1912938"/>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53" name="Oval 52"/>
          <p:cNvSpPr/>
          <p:nvPr/>
        </p:nvSpPr>
        <p:spPr>
          <a:xfrm>
            <a:off x="2932113" y="2184400"/>
            <a:ext cx="830262" cy="577850"/>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4588"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2268538"/>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89" name="TextBox 54"/>
          <p:cNvSpPr txBox="1">
            <a:spLocks noChangeArrowheads="1"/>
          </p:cNvSpPr>
          <p:nvPr/>
        </p:nvSpPr>
        <p:spPr bwMode="auto">
          <a:xfrm>
            <a:off x="3187700" y="2443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4590" name="Rectangle 55"/>
          <p:cNvSpPr>
            <a:spLocks noChangeArrowheads="1"/>
          </p:cNvSpPr>
          <p:nvPr/>
        </p:nvSpPr>
        <p:spPr bwMode="auto">
          <a:xfrm>
            <a:off x="323850" y="2000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4591" name="Rectangle 56"/>
          <p:cNvSpPr>
            <a:spLocks noChangeArrowheads="1"/>
          </p:cNvSpPr>
          <p:nvPr/>
        </p:nvSpPr>
        <p:spPr bwMode="auto">
          <a:xfrm>
            <a:off x="323850" y="274637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Tree>
    <p:extLst>
      <p:ext uri="{BB962C8B-B14F-4D97-AF65-F5344CB8AC3E}">
        <p14:creationId xmlns:p14="http://schemas.microsoft.com/office/powerpoint/2010/main" val="960760115"/>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sz="1800" dirty="0" err="1">
                <a:latin typeface="Arial" charset="0"/>
              </a:rPr>
              <a:t>Tabel</a:t>
            </a:r>
            <a:r>
              <a:rPr lang="en-US" sz="1800" dirty="0">
                <a:latin typeface="Arial" charset="0"/>
              </a:rPr>
              <a:t> Routing Router</a:t>
            </a:r>
            <a:r>
              <a:rPr lang="en-US" dirty="0">
                <a:latin typeface="Arial" charset="0"/>
              </a:rPr>
              <a:t/>
            </a:r>
            <a:br>
              <a:rPr lang="en-US" dirty="0">
                <a:latin typeface="Arial" charset="0"/>
              </a:rPr>
            </a:br>
            <a:r>
              <a:rPr lang="en-US" dirty="0">
                <a:latin typeface="Arial" charset="0"/>
              </a:rPr>
              <a:t>Next-Hop Address</a:t>
            </a:r>
          </a:p>
        </p:txBody>
      </p:sp>
      <p:cxnSp>
        <p:nvCxnSpPr>
          <p:cNvPr id="4" name="Straight Connector 3"/>
          <p:cNvCxnSpPr/>
          <p:nvPr/>
        </p:nvCxnSpPr>
        <p:spPr bwMode="auto">
          <a:xfrm flipH="1">
            <a:off x="5384800" y="168433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684213" y="4657725"/>
            <a:ext cx="1684337" cy="3952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cxnSp>
        <p:nvCxnSpPr>
          <p:cNvPr id="8" name="Straight Connector 7"/>
          <p:cNvCxnSpPr>
            <a:stCxn id="66577" idx="3"/>
            <a:endCxn id="66593" idx="1"/>
          </p:cNvCxnSpPr>
          <p:nvPr/>
        </p:nvCxnSpPr>
        <p:spPr bwMode="auto">
          <a:xfrm>
            <a:off x="7283450" y="2398713"/>
            <a:ext cx="409575" cy="111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a:stCxn id="66574" idx="3"/>
            <a:endCxn id="66591" idx="3"/>
          </p:cNvCxnSpPr>
          <p:nvPr/>
        </p:nvCxnSpPr>
        <p:spPr bwMode="auto">
          <a:xfrm flipV="1">
            <a:off x="7280275" y="1665288"/>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66" name="Freeform 9"/>
          <p:cNvSpPr>
            <a:spLocks/>
          </p:cNvSpPr>
          <p:nvPr/>
        </p:nvSpPr>
        <p:spPr bwMode="auto">
          <a:xfrm>
            <a:off x="3619500" y="186372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 name="Straight Connector 10"/>
          <p:cNvCxnSpPr>
            <a:stCxn id="66571" idx="1"/>
            <a:endCxn id="66604" idx="0"/>
          </p:cNvCxnSpPr>
          <p:nvPr/>
        </p:nvCxnSpPr>
        <p:spPr bwMode="auto">
          <a:xfrm flipV="1">
            <a:off x="1630363" y="1924050"/>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Straight Connector 11"/>
          <p:cNvCxnSpPr>
            <a:stCxn id="66569" idx="0"/>
            <a:endCxn id="66604" idx="0"/>
          </p:cNvCxnSpPr>
          <p:nvPr/>
        </p:nvCxnSpPr>
        <p:spPr bwMode="auto">
          <a:xfrm>
            <a:off x="1998663" y="150495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656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5049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TextBox 13"/>
          <p:cNvSpPr txBox="1">
            <a:spLocks noChangeArrowheads="1"/>
          </p:cNvSpPr>
          <p:nvPr/>
        </p:nvSpPr>
        <p:spPr bwMode="auto">
          <a:xfrm>
            <a:off x="1427163" y="12080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6657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2463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66577" idx="1"/>
            <a:endCxn id="66576" idx="0"/>
          </p:cNvCxnSpPr>
          <p:nvPr/>
        </p:nvCxnSpPr>
        <p:spPr bwMode="auto">
          <a:xfrm flipH="1" flipV="1">
            <a:off x="5519738" y="1924050"/>
            <a:ext cx="1028700" cy="4746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p:cNvCxnSpPr>
            <a:stCxn id="66574" idx="1"/>
          </p:cNvCxnSpPr>
          <p:nvPr/>
        </p:nvCxnSpPr>
        <p:spPr bwMode="auto">
          <a:xfrm flipH="1">
            <a:off x="5384800" y="1684338"/>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6657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5271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1749425"/>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TextBox 19"/>
          <p:cNvSpPr txBox="1">
            <a:spLocks noChangeArrowheads="1"/>
          </p:cNvSpPr>
          <p:nvPr/>
        </p:nvSpPr>
        <p:spPr bwMode="auto">
          <a:xfrm>
            <a:off x="5329238" y="1924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6657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22415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8" name="TextBox 21"/>
          <p:cNvSpPr txBox="1">
            <a:spLocks noChangeArrowheads="1"/>
          </p:cNvSpPr>
          <p:nvPr/>
        </p:nvSpPr>
        <p:spPr bwMode="auto">
          <a:xfrm>
            <a:off x="1335088" y="254476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66579" name="TextBox 22"/>
          <p:cNvSpPr txBox="1">
            <a:spLocks noChangeArrowheads="1"/>
          </p:cNvSpPr>
          <p:nvPr/>
        </p:nvSpPr>
        <p:spPr bwMode="auto">
          <a:xfrm>
            <a:off x="6424613" y="1231900"/>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66580" name="TextBox 23"/>
          <p:cNvSpPr txBox="1">
            <a:spLocks noChangeArrowheads="1"/>
          </p:cNvSpPr>
          <p:nvPr/>
        </p:nvSpPr>
        <p:spPr bwMode="auto">
          <a:xfrm>
            <a:off x="6434138" y="2530475"/>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66581" name="TextBox 24"/>
          <p:cNvSpPr txBox="1">
            <a:spLocks noChangeArrowheads="1"/>
          </p:cNvSpPr>
          <p:nvPr/>
        </p:nvSpPr>
        <p:spPr bwMode="auto">
          <a:xfrm>
            <a:off x="3690938" y="1463675"/>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66582" name="TextBox 25"/>
          <p:cNvSpPr txBox="1">
            <a:spLocks noChangeArrowheads="1"/>
          </p:cNvSpPr>
          <p:nvPr/>
        </p:nvSpPr>
        <p:spPr bwMode="auto">
          <a:xfrm>
            <a:off x="4754563" y="1792288"/>
            <a:ext cx="458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cxnSp>
        <p:nvCxnSpPr>
          <p:cNvPr id="27" name="Straight Connector 26"/>
          <p:cNvCxnSpPr>
            <a:stCxn id="66575" idx="0"/>
          </p:cNvCxnSpPr>
          <p:nvPr/>
        </p:nvCxnSpPr>
        <p:spPr bwMode="auto">
          <a:xfrm flipV="1">
            <a:off x="5511800" y="1493838"/>
            <a:ext cx="1588" cy="255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84" name="Rectangle 27"/>
          <p:cNvSpPr>
            <a:spLocks noChangeArrowheads="1"/>
          </p:cNvSpPr>
          <p:nvPr/>
        </p:nvSpPr>
        <p:spPr bwMode="auto">
          <a:xfrm>
            <a:off x="1095375" y="138271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85"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438275"/>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a:stCxn id="66569" idx="1"/>
            <a:endCxn id="66585" idx="3"/>
          </p:cNvCxnSpPr>
          <p:nvPr/>
        </p:nvCxnSpPr>
        <p:spPr bwMode="auto">
          <a:xfrm flipH="1">
            <a:off x="1196975" y="1662113"/>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87" name="Rectangle 30"/>
          <p:cNvSpPr>
            <a:spLocks noChangeArrowheads="1"/>
          </p:cNvSpPr>
          <p:nvPr/>
        </p:nvSpPr>
        <p:spPr bwMode="auto">
          <a:xfrm>
            <a:off x="1095375" y="21256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88"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218281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a:stCxn id="66571" idx="1"/>
            <a:endCxn id="66588" idx="3"/>
          </p:cNvCxnSpPr>
          <p:nvPr/>
        </p:nvCxnSpPr>
        <p:spPr bwMode="auto">
          <a:xfrm flipH="1">
            <a:off x="1196975" y="2403475"/>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6590" name="Rectangle 33"/>
          <p:cNvSpPr>
            <a:spLocks noChangeArrowheads="1"/>
          </p:cNvSpPr>
          <p:nvPr/>
        </p:nvSpPr>
        <p:spPr bwMode="auto">
          <a:xfrm>
            <a:off x="7394575" y="1390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91"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38" y="144145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2" name="Rectangle 35"/>
          <p:cNvSpPr>
            <a:spLocks noChangeArrowheads="1"/>
          </p:cNvSpPr>
          <p:nvPr/>
        </p:nvSpPr>
        <p:spPr bwMode="auto">
          <a:xfrm>
            <a:off x="7408863" y="212883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66593"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025" y="218598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4" name="Picture 2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3950" y="779463"/>
            <a:ext cx="1157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5" name="TextBox 38"/>
          <p:cNvSpPr txBox="1">
            <a:spLocks noChangeArrowheads="1"/>
          </p:cNvSpPr>
          <p:nvPr/>
        </p:nvSpPr>
        <p:spPr bwMode="auto">
          <a:xfrm>
            <a:off x="5754688" y="1598613"/>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6596" name="TextBox 39"/>
          <p:cNvSpPr txBox="1">
            <a:spLocks noChangeArrowheads="1"/>
          </p:cNvSpPr>
          <p:nvPr/>
        </p:nvSpPr>
        <p:spPr bwMode="auto">
          <a:xfrm>
            <a:off x="5761038" y="21129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66597" name="Rectangle 40"/>
          <p:cNvSpPr>
            <a:spLocks noChangeArrowheads="1"/>
          </p:cNvSpPr>
          <p:nvPr/>
        </p:nvSpPr>
        <p:spPr bwMode="auto">
          <a:xfrm>
            <a:off x="5184775" y="1236663"/>
            <a:ext cx="849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64.100.0.1</a:t>
            </a:r>
          </a:p>
        </p:txBody>
      </p:sp>
      <p:pic>
        <p:nvPicPr>
          <p:cNvPr id="66598"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0675" y="928688"/>
            <a:ext cx="3571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9" name="TextBox 42"/>
          <p:cNvSpPr txBox="1">
            <a:spLocks noChangeArrowheads="1"/>
          </p:cNvSpPr>
          <p:nvPr/>
        </p:nvSpPr>
        <p:spPr bwMode="auto">
          <a:xfrm>
            <a:off x="2627313" y="205740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66600" name="TextBox 43"/>
          <p:cNvSpPr txBox="1">
            <a:spLocks noChangeArrowheads="1"/>
          </p:cNvSpPr>
          <p:nvPr/>
        </p:nvSpPr>
        <p:spPr bwMode="auto">
          <a:xfrm>
            <a:off x="3665538" y="1825625"/>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66601" name="TextBox 44"/>
          <p:cNvSpPr txBox="1">
            <a:spLocks noChangeArrowheads="1"/>
          </p:cNvSpPr>
          <p:nvPr/>
        </p:nvSpPr>
        <p:spPr bwMode="auto">
          <a:xfrm>
            <a:off x="2640013" y="1393825"/>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sp>
        <p:nvSpPr>
          <p:cNvPr id="46" name="Oval 45"/>
          <p:cNvSpPr/>
          <p:nvPr/>
        </p:nvSpPr>
        <p:spPr>
          <a:xfrm>
            <a:off x="2932113" y="1665288"/>
            <a:ext cx="830262" cy="576262"/>
          </a:xfrm>
          <a:prstGeom prst="ellipse">
            <a:avLst/>
          </a:prstGeom>
          <a:solidFill>
            <a:srgbClr val="FFC000">
              <a:alpha val="28000"/>
            </a:srgbClr>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pic>
        <p:nvPicPr>
          <p:cNvPr id="66603"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749425"/>
            <a:ext cx="693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4" name="TextBox 47"/>
          <p:cNvSpPr txBox="1">
            <a:spLocks noChangeArrowheads="1"/>
          </p:cNvSpPr>
          <p:nvPr/>
        </p:nvSpPr>
        <p:spPr bwMode="auto">
          <a:xfrm>
            <a:off x="3187700" y="1924050"/>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66605" name="Rectangle 48"/>
          <p:cNvSpPr>
            <a:spLocks noChangeArrowheads="1"/>
          </p:cNvSpPr>
          <p:nvPr/>
        </p:nvSpPr>
        <p:spPr bwMode="auto">
          <a:xfrm>
            <a:off x="323850" y="1481138"/>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66606" name="Rectangle 49"/>
          <p:cNvSpPr>
            <a:spLocks noChangeArrowheads="1"/>
          </p:cNvSpPr>
          <p:nvPr/>
        </p:nvSpPr>
        <p:spPr bwMode="auto">
          <a:xfrm>
            <a:off x="323850" y="2227263"/>
            <a:ext cx="4603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66607" name="TextBox 6"/>
          <p:cNvSpPr txBox="1">
            <a:spLocks noChangeArrowheads="1"/>
          </p:cNvSpPr>
          <p:nvPr/>
        </p:nvSpPr>
        <p:spPr bwMode="auto">
          <a:xfrm>
            <a:off x="684213" y="2849563"/>
            <a:ext cx="7056437" cy="3713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000" dirty="0">
                <a:latin typeface="Courier New" charset="0"/>
                <a:cs typeface="Courier New" charset="0"/>
              </a:rPr>
              <a:t>R1#</a:t>
            </a:r>
            <a:r>
              <a:rPr lang="en-CA" sz="1000" b="1" dirty="0">
                <a:latin typeface="Courier New" charset="0"/>
                <a:cs typeface="Courier New" charset="0"/>
              </a:rPr>
              <a:t>show </a:t>
            </a:r>
            <a:r>
              <a:rPr lang="en-CA" sz="1000" b="1" dirty="0" err="1">
                <a:latin typeface="Courier New" charset="0"/>
                <a:cs typeface="Courier New" charset="0"/>
              </a:rPr>
              <a:t>ip</a:t>
            </a:r>
            <a:r>
              <a:rPr lang="en-CA" sz="1000" b="1" dirty="0">
                <a:latin typeface="Courier New" charset="0"/>
                <a:cs typeface="Courier New" charset="0"/>
              </a:rPr>
              <a:t> route</a:t>
            </a:r>
          </a:p>
          <a:p>
            <a:pPr algn="l"/>
            <a:r>
              <a:rPr lang="en-CA" sz="1000" dirty="0">
                <a:latin typeface="Courier New" charset="0"/>
                <a:cs typeface="Courier New" charset="0"/>
              </a:rPr>
              <a:t>Codes: L - local, C - connected, S - static, R - RIP, M - mobile, B - BGP</a:t>
            </a:r>
          </a:p>
          <a:p>
            <a:pPr algn="l"/>
            <a:r>
              <a:rPr lang="en-CA" sz="1000" dirty="0">
                <a:latin typeface="Courier New" charset="0"/>
                <a:cs typeface="Courier New" charset="0"/>
              </a:rPr>
              <a:t>       D - EIGRP, EX - EIGRP external, O - OSPF, IA - OSPF inter area</a:t>
            </a:r>
          </a:p>
          <a:p>
            <a:pPr algn="l"/>
            <a:r>
              <a:rPr lang="en-CA" sz="1000" dirty="0">
                <a:latin typeface="Courier New" charset="0"/>
                <a:cs typeface="Courier New" charset="0"/>
              </a:rPr>
              <a:t>       N1 - OSPF NSSA external type 1, N2 - OSPF NSSA external type 2</a:t>
            </a:r>
          </a:p>
          <a:p>
            <a:pPr algn="l"/>
            <a:r>
              <a:rPr lang="en-CA" sz="1000" dirty="0">
                <a:latin typeface="Courier New" charset="0"/>
                <a:cs typeface="Courier New" charset="0"/>
              </a:rPr>
              <a:t>       E1 - OSPF external type 1, E2 - OSPF external type 2, E - EGP</a:t>
            </a:r>
          </a:p>
          <a:p>
            <a:pPr algn="l"/>
            <a:r>
              <a:rPr lang="en-CA" sz="1000" dirty="0">
                <a:latin typeface="Courier New" charset="0"/>
                <a:cs typeface="Courier New" charset="0"/>
              </a:rPr>
              <a:t>       </a:t>
            </a:r>
            <a:r>
              <a:rPr lang="en-CA" sz="1000" dirty="0" err="1">
                <a:latin typeface="Courier New" charset="0"/>
                <a:cs typeface="Courier New" charset="0"/>
              </a:rPr>
              <a:t>i</a:t>
            </a:r>
            <a:r>
              <a:rPr lang="en-CA" sz="1000" dirty="0">
                <a:latin typeface="Courier New" charset="0"/>
                <a:cs typeface="Courier New" charset="0"/>
              </a:rPr>
              <a:t> - IS-IS, L1 - IS-IS level-1, L2 - IS-IS level-2, </a:t>
            </a:r>
            <a:r>
              <a:rPr lang="en-CA" sz="1000" dirty="0" err="1">
                <a:latin typeface="Courier New" charset="0"/>
                <a:cs typeface="Courier New" charset="0"/>
              </a:rPr>
              <a:t>ia</a:t>
            </a:r>
            <a:r>
              <a:rPr lang="en-CA" sz="1000" dirty="0">
                <a:latin typeface="Courier New" charset="0"/>
                <a:cs typeface="Courier New" charset="0"/>
              </a:rPr>
              <a:t> - IS-IS inter area</a:t>
            </a:r>
          </a:p>
          <a:p>
            <a:pPr algn="l"/>
            <a:r>
              <a:rPr lang="en-CA" sz="1000" dirty="0">
                <a:latin typeface="Courier New" charset="0"/>
                <a:cs typeface="Courier New" charset="0"/>
              </a:rPr>
              <a:t>       * - candidate default, U - per-user static route, o - ODR</a:t>
            </a:r>
          </a:p>
          <a:p>
            <a:pPr algn="l"/>
            <a:r>
              <a:rPr lang="en-CA" sz="1000" dirty="0">
                <a:latin typeface="Courier New" charset="0"/>
                <a:cs typeface="Courier New" charset="0"/>
              </a:rPr>
              <a:t>       P - periodic downloaded static route</a:t>
            </a:r>
          </a:p>
          <a:p>
            <a:pPr algn="l"/>
            <a:endParaRPr lang="en-CA" sz="1000" dirty="0">
              <a:latin typeface="Courier New" charset="0"/>
              <a:cs typeface="Courier New" charset="0"/>
            </a:endParaRPr>
          </a:p>
          <a:p>
            <a:pPr algn="l"/>
            <a:r>
              <a:rPr lang="en-CA" sz="1000" dirty="0">
                <a:latin typeface="Courier New" charset="0"/>
                <a:cs typeface="Courier New" charset="0"/>
              </a:rPr>
              <a:t>Gateway of last resort is not set</a:t>
            </a:r>
          </a:p>
          <a:p>
            <a:pPr algn="l"/>
            <a:endParaRPr lang="en-CA" sz="1000" dirty="0">
              <a:latin typeface="Courier New" charset="0"/>
              <a:cs typeface="Courier New" charset="0"/>
            </a:endParaRPr>
          </a:p>
          <a:p>
            <a:pPr algn="l"/>
            <a:r>
              <a:rPr lang="en-CA" sz="1000" dirty="0">
                <a:latin typeface="Courier New" charset="0"/>
                <a:cs typeface="Courier New" charset="0"/>
              </a:rPr>
              <a:t>     10.0.0.0/8 is variably </a:t>
            </a:r>
            <a:r>
              <a:rPr lang="en-CA" sz="1000" dirty="0" err="1">
                <a:latin typeface="Courier New" charset="0"/>
                <a:cs typeface="Courier New" charset="0"/>
              </a:rPr>
              <a:t>subnetted</a:t>
            </a:r>
            <a:r>
              <a:rPr lang="en-CA" sz="1000" dirty="0">
                <a:latin typeface="Courier New" charset="0"/>
                <a:cs typeface="Courier New" charset="0"/>
              </a:rPr>
              <a:t>, 2 subnets, 2 masks</a:t>
            </a:r>
          </a:p>
          <a:p>
            <a:pPr algn="l"/>
            <a:r>
              <a:rPr lang="en-CA" sz="1000" dirty="0">
                <a:latin typeface="Courier New" charset="0"/>
                <a:cs typeface="Courier New" charset="0"/>
              </a:rPr>
              <a:t>D       10.1.1.0/24 [90/2170112] via 209.165.200.226, 00:00:05, Serial0/0/0</a:t>
            </a:r>
          </a:p>
          <a:p>
            <a:pPr algn="l"/>
            <a:r>
              <a:rPr lang="en-CA" sz="1000" dirty="0">
                <a:latin typeface="Courier New" charset="0"/>
                <a:cs typeface="Courier New" charset="0"/>
              </a:rPr>
              <a:t>D       10.1.2.0/24 [90/2170112] via 209.165.200.226, 00:00:05, Serial0/0/0</a:t>
            </a:r>
          </a:p>
          <a:p>
            <a:pPr algn="l"/>
            <a:r>
              <a:rPr lang="en-CA" sz="1000" dirty="0">
                <a:latin typeface="Courier New" charset="0"/>
                <a:cs typeface="Courier New" charset="0"/>
              </a:rPr>
              <a:t>     192.168.10.0/24 is variably </a:t>
            </a:r>
            <a:r>
              <a:rPr lang="en-CA" sz="1000" dirty="0" err="1">
                <a:latin typeface="Courier New" charset="0"/>
                <a:cs typeface="Courier New" charset="0"/>
              </a:rPr>
              <a:t>subnetted</a:t>
            </a:r>
            <a:r>
              <a:rPr lang="en-CA" sz="1000" dirty="0">
                <a:latin typeface="Courier New" charset="0"/>
                <a:cs typeface="Courier New" charset="0"/>
              </a:rPr>
              <a:t>, 2 subnets, 3 masks</a:t>
            </a:r>
          </a:p>
          <a:p>
            <a:pPr algn="l"/>
            <a:r>
              <a:rPr lang="en-CA" sz="1000" dirty="0">
                <a:latin typeface="Courier New" charset="0"/>
                <a:cs typeface="Courier New" charset="0"/>
              </a:rPr>
              <a:t>C       192.168.10.0/24 is directly connected, GigabitEthernet0/0</a:t>
            </a:r>
          </a:p>
          <a:p>
            <a:pPr algn="l"/>
            <a:r>
              <a:rPr lang="en-CA" sz="1000" dirty="0">
                <a:latin typeface="Courier New" charset="0"/>
                <a:cs typeface="Courier New" charset="0"/>
              </a:rPr>
              <a:t>L       192.168.10.1/32 is directly connected, GigabitEthernet0/0</a:t>
            </a:r>
          </a:p>
          <a:p>
            <a:pPr algn="l"/>
            <a:r>
              <a:rPr lang="en-CA" sz="1000" dirty="0">
                <a:latin typeface="Courier New" charset="0"/>
                <a:cs typeface="Courier New" charset="0"/>
              </a:rPr>
              <a:t>     192.168.11.0/24 is variably </a:t>
            </a:r>
            <a:r>
              <a:rPr lang="en-CA" sz="1000" dirty="0" err="1">
                <a:latin typeface="Courier New" charset="0"/>
                <a:cs typeface="Courier New" charset="0"/>
              </a:rPr>
              <a:t>subnetted</a:t>
            </a:r>
            <a:r>
              <a:rPr lang="en-CA" sz="1000" dirty="0">
                <a:latin typeface="Courier New" charset="0"/>
                <a:cs typeface="Courier New" charset="0"/>
              </a:rPr>
              <a:t>, 2 subnets, 3 masks</a:t>
            </a:r>
          </a:p>
          <a:p>
            <a:pPr algn="l"/>
            <a:r>
              <a:rPr lang="en-CA" sz="1000" dirty="0">
                <a:latin typeface="Courier New" charset="0"/>
                <a:cs typeface="Courier New" charset="0"/>
              </a:rPr>
              <a:t>C       192.168.11.0/24 is directly connected, GigabitEthernet0/1</a:t>
            </a:r>
          </a:p>
          <a:p>
            <a:pPr algn="l"/>
            <a:r>
              <a:rPr lang="en-CA" sz="1000" dirty="0">
                <a:latin typeface="Courier New" charset="0"/>
                <a:cs typeface="Courier New" charset="0"/>
              </a:rPr>
              <a:t>L       192.168.11.1/32 is directly connected, GigabitEthernet0/1</a:t>
            </a:r>
          </a:p>
          <a:p>
            <a:pPr algn="l"/>
            <a:r>
              <a:rPr lang="en-CA" sz="1000" dirty="0">
                <a:latin typeface="Courier New" charset="0"/>
                <a:cs typeface="Courier New" charset="0"/>
              </a:rPr>
              <a:t>     209.165.200.0/24 is variably </a:t>
            </a:r>
            <a:r>
              <a:rPr lang="en-CA" sz="1000" dirty="0" err="1">
                <a:latin typeface="Courier New" charset="0"/>
                <a:cs typeface="Courier New" charset="0"/>
              </a:rPr>
              <a:t>subnetted</a:t>
            </a:r>
            <a:r>
              <a:rPr lang="en-CA" sz="1000" dirty="0">
                <a:latin typeface="Courier New" charset="0"/>
                <a:cs typeface="Courier New" charset="0"/>
              </a:rPr>
              <a:t>, 2 subnets, 3 masks</a:t>
            </a:r>
          </a:p>
          <a:p>
            <a:pPr algn="l"/>
            <a:r>
              <a:rPr lang="en-CA" sz="1000" dirty="0">
                <a:latin typeface="Courier New" charset="0"/>
                <a:cs typeface="Courier New" charset="0"/>
              </a:rPr>
              <a:t>C       209.165.200.224/30 is directly connected, Serial0/0/0</a:t>
            </a:r>
          </a:p>
          <a:p>
            <a:pPr algn="l"/>
            <a:r>
              <a:rPr lang="en-CA" sz="1000" dirty="0">
                <a:latin typeface="Courier New" charset="0"/>
                <a:cs typeface="Courier New" charset="0"/>
              </a:rPr>
              <a:t>L       209.165.200.225/32 is directly connected, Serial0/0/0</a:t>
            </a:r>
          </a:p>
          <a:p>
            <a:pPr algn="l"/>
            <a:r>
              <a:rPr lang="en-CA" sz="1000" dirty="0">
                <a:latin typeface="Courier New" charset="0"/>
                <a:cs typeface="Courier New" charset="0"/>
              </a:rPr>
              <a:t>R1#</a:t>
            </a:r>
          </a:p>
        </p:txBody>
      </p:sp>
    </p:spTree>
    <p:extLst>
      <p:ext uri="{BB962C8B-B14F-4D97-AF65-F5344CB8AC3E}">
        <p14:creationId xmlns:p14="http://schemas.microsoft.com/office/powerpoint/2010/main" val="1673894017"/>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z="1800" dirty="0" smtClean="0">
                <a:latin typeface="Arial" charset="0"/>
              </a:rPr>
              <a:t>Router</a:t>
            </a:r>
            <a:r>
              <a:rPr lang="en-US" dirty="0">
                <a:latin typeface="Arial" charset="0"/>
              </a:rPr>
              <a:t/>
            </a:r>
            <a:br>
              <a:rPr lang="en-US" dirty="0">
                <a:latin typeface="Arial" charset="0"/>
              </a:rPr>
            </a:br>
            <a:r>
              <a:rPr lang="en-US" dirty="0" err="1" smtClean="0">
                <a:latin typeface="Arial" charset="0"/>
              </a:rPr>
              <a:t>Anatomi</a:t>
            </a:r>
            <a:r>
              <a:rPr lang="en-US" dirty="0" smtClean="0">
                <a:latin typeface="Arial" charset="0"/>
              </a:rPr>
              <a:t> Router</a:t>
            </a:r>
            <a:endParaRPr lang="en-US" dirty="0">
              <a:latin typeface="Arial" charset="0"/>
            </a:endParaRPr>
          </a:p>
        </p:txBody>
      </p:sp>
      <p:pic>
        <p:nvPicPr>
          <p:cNvPr id="68610" name="Content Placeholder 1" descr="cisco831-inside1-big.jpg"/>
          <p:cNvPicPr>
            <a:picLocks noGrp="1" noChangeAspect="1"/>
          </p:cNvPicPr>
          <p:nvPr>
            <p:ph idx="1"/>
          </p:nvPr>
        </p:nvPicPr>
        <p:blipFill>
          <a:blip r:embed="rId3">
            <a:extLst>
              <a:ext uri="{28A0092B-C50C-407E-A947-70E740481C1C}">
                <a14:useLocalDpi xmlns:a14="http://schemas.microsoft.com/office/drawing/2010/main" val="0"/>
              </a:ext>
            </a:extLst>
          </a:blip>
          <a:srcRect l="-14397" r="-14397"/>
          <a:stretch>
            <a:fillRect/>
          </a:stretch>
        </p:blipFill>
        <p:spPr/>
      </p:pic>
    </p:spTree>
    <p:extLst>
      <p:ext uri="{BB962C8B-B14F-4D97-AF65-F5344CB8AC3E}">
        <p14:creationId xmlns:p14="http://schemas.microsoft.com/office/powerpoint/2010/main" val="1137902486"/>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z="1800" dirty="0" smtClean="0">
                <a:latin typeface="Arial" charset="0"/>
              </a:rPr>
              <a:t>Router</a:t>
            </a:r>
            <a:r>
              <a:rPr lang="en-US" dirty="0">
                <a:latin typeface="Arial" charset="0"/>
              </a:rPr>
              <a:t/>
            </a:r>
            <a:br>
              <a:rPr lang="en-US" dirty="0">
                <a:latin typeface="Arial" charset="0"/>
              </a:rPr>
            </a:br>
            <a:r>
              <a:rPr lang="en-US" dirty="0" err="1" smtClean="0">
                <a:latin typeface="Arial" charset="0"/>
              </a:rPr>
              <a:t>Router</a:t>
            </a:r>
            <a:r>
              <a:rPr lang="en-US" dirty="0" smtClean="0">
                <a:latin typeface="Arial" charset="0"/>
              </a:rPr>
              <a:t> </a:t>
            </a:r>
            <a:r>
              <a:rPr lang="en-US" dirty="0" err="1" smtClean="0">
                <a:latin typeface="Arial" charset="0"/>
              </a:rPr>
              <a:t>Adalah</a:t>
            </a:r>
            <a:r>
              <a:rPr lang="en-US" dirty="0" smtClean="0">
                <a:latin typeface="Arial" charset="0"/>
              </a:rPr>
              <a:t> </a:t>
            </a:r>
            <a:r>
              <a:rPr lang="en-US" dirty="0" err="1" smtClean="0">
                <a:latin typeface="Arial" charset="0"/>
              </a:rPr>
              <a:t>Komputer</a:t>
            </a:r>
            <a:endParaRPr lang="en-US" dirty="0">
              <a:latin typeface="Arial" charset="0"/>
            </a:endParaRPr>
          </a:p>
        </p:txBody>
      </p:sp>
      <p:pic>
        <p:nvPicPr>
          <p:cNvPr id="706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01863"/>
            <a:ext cx="7489825"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077082"/>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z="1800" dirty="0" err="1" smtClean="0">
                <a:latin typeface="Arial" charset="0"/>
              </a:rPr>
              <a:t>Anatomi</a:t>
            </a:r>
            <a:r>
              <a:rPr lang="en-US" sz="1800" dirty="0" smtClean="0">
                <a:latin typeface="Arial" charset="0"/>
              </a:rPr>
              <a:t> Router</a:t>
            </a:r>
            <a:r>
              <a:rPr lang="en-US" dirty="0">
                <a:latin typeface="Arial" charset="0"/>
              </a:rPr>
              <a:t/>
            </a:r>
            <a:br>
              <a:rPr lang="en-US" dirty="0">
                <a:latin typeface="Arial" charset="0"/>
              </a:rPr>
            </a:br>
            <a:r>
              <a:rPr lang="en-US" dirty="0" smtClean="0">
                <a:latin typeface="Arial" charset="0"/>
              </a:rPr>
              <a:t>CPU dan </a:t>
            </a:r>
            <a:r>
              <a:rPr lang="en-US" dirty="0">
                <a:latin typeface="Arial" charset="0"/>
              </a:rPr>
              <a:t>OS Router </a:t>
            </a: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1414463"/>
            <a:ext cx="62007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354393"/>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1800" dirty="0" err="1" smtClean="0">
                <a:latin typeface="Arial" charset="0"/>
              </a:rPr>
              <a:t>Anatomi</a:t>
            </a:r>
            <a:r>
              <a:rPr lang="en-US" sz="1800" dirty="0" smtClean="0">
                <a:latin typeface="Arial" charset="0"/>
              </a:rPr>
              <a:t> </a:t>
            </a:r>
            <a:r>
              <a:rPr lang="en-US" sz="1800" dirty="0">
                <a:latin typeface="Arial" charset="0"/>
              </a:rPr>
              <a:t>Router</a:t>
            </a:r>
            <a:br>
              <a:rPr lang="en-US" sz="1800" dirty="0">
                <a:latin typeface="Arial" charset="0"/>
              </a:rPr>
            </a:br>
            <a:r>
              <a:rPr lang="en-US" dirty="0" err="1" smtClean="0">
                <a:latin typeface="Arial" charset="0"/>
              </a:rPr>
              <a:t>Memori</a:t>
            </a:r>
            <a:r>
              <a:rPr lang="en-US" dirty="0" smtClean="0">
                <a:latin typeface="Arial" charset="0"/>
              </a:rPr>
              <a:t> </a:t>
            </a:r>
            <a:r>
              <a:rPr lang="en-US" dirty="0">
                <a:latin typeface="Arial" charset="0"/>
              </a:rPr>
              <a:t>Router</a:t>
            </a:r>
          </a:p>
        </p:txBody>
      </p:sp>
      <p:graphicFrame>
        <p:nvGraphicFramePr>
          <p:cNvPr id="4" name="Table 3"/>
          <p:cNvGraphicFramePr>
            <a:graphicFrameLocks noGrp="1"/>
          </p:cNvGraphicFramePr>
          <p:nvPr/>
        </p:nvGraphicFramePr>
        <p:xfrm>
          <a:off x="1911350" y="2009775"/>
          <a:ext cx="5616576" cy="3144839"/>
        </p:xfrm>
        <a:graphic>
          <a:graphicData uri="http://schemas.openxmlformats.org/drawingml/2006/table">
            <a:tbl>
              <a:tblPr firstRow="1" bandRow="1">
                <a:tableStyleId>{5C22544A-7EE6-4342-B048-85BDC9FD1C3A}</a:tableStyleId>
              </a:tblPr>
              <a:tblGrid>
                <a:gridCol w="1034633"/>
                <a:gridCol w="1773655"/>
                <a:gridCol w="2808288"/>
              </a:tblGrid>
              <a:tr h="579179">
                <a:tc>
                  <a:txBody>
                    <a:bodyPr/>
                    <a:lstStyle/>
                    <a:p>
                      <a:pPr algn="ctr"/>
                      <a:r>
                        <a:rPr lang="en-CA" sz="1600" baseline="0" dirty="0" smtClean="0"/>
                        <a:t>M</a:t>
                      </a:r>
                      <a:r>
                        <a:rPr lang="en-CA" sz="1600" dirty="0" smtClean="0"/>
                        <a:t>emory </a:t>
                      </a:r>
                      <a:endParaRPr lang="en-CA" sz="1600" dirty="0"/>
                    </a:p>
                  </a:txBody>
                  <a:tcPr marL="91439" marR="91439" marT="45725" marB="45725" anchor="ctr"/>
                </a:tc>
                <a:tc>
                  <a:txBody>
                    <a:bodyPr/>
                    <a:lstStyle/>
                    <a:p>
                      <a:pPr algn="ctr"/>
                      <a:r>
                        <a:rPr lang="en-CA" sz="1600" dirty="0" smtClean="0"/>
                        <a:t>Volatile</a:t>
                      </a:r>
                      <a:r>
                        <a:rPr lang="en-CA" sz="1600" baseline="0" dirty="0" smtClean="0"/>
                        <a:t> / </a:t>
                      </a:r>
                    </a:p>
                    <a:p>
                      <a:pPr algn="ctr"/>
                      <a:r>
                        <a:rPr lang="en-CA" sz="1600" baseline="0" dirty="0" smtClean="0"/>
                        <a:t>Non-Volatile</a:t>
                      </a:r>
                      <a:endParaRPr lang="en-CA" sz="1600" dirty="0"/>
                    </a:p>
                  </a:txBody>
                  <a:tcPr marL="91439" marR="91439" marT="45725" marB="45725" anchor="ctr"/>
                </a:tc>
                <a:tc>
                  <a:txBody>
                    <a:bodyPr/>
                    <a:lstStyle/>
                    <a:p>
                      <a:pPr algn="ctr"/>
                      <a:r>
                        <a:rPr lang="en-CA" sz="1600" dirty="0" smtClean="0"/>
                        <a:t>Stores</a:t>
                      </a:r>
                      <a:endParaRPr lang="en-CA" sz="1600" dirty="0"/>
                    </a:p>
                  </a:txBody>
                  <a:tcPr marL="91439" marR="91439" marT="45725" marB="45725" anchor="ctr"/>
                </a:tc>
              </a:tr>
              <a:tr h="944976">
                <a:tc>
                  <a:txBody>
                    <a:bodyPr/>
                    <a:lstStyle/>
                    <a:p>
                      <a:pPr algn="ctr"/>
                      <a:r>
                        <a:rPr lang="en-CA" sz="1400" b="1" dirty="0" smtClean="0"/>
                        <a:t>RAM</a:t>
                      </a:r>
                      <a:endParaRPr lang="en-CA" sz="1400" b="1" dirty="0"/>
                    </a:p>
                  </a:txBody>
                  <a:tcPr marL="91439" marR="91439" marT="45725" marB="45725" anchor="ctr"/>
                </a:tc>
                <a:tc>
                  <a:txBody>
                    <a:bodyPr/>
                    <a:lstStyle/>
                    <a:p>
                      <a:pPr algn="ctr"/>
                      <a:r>
                        <a:rPr lang="en-CA" sz="1400" dirty="0" smtClean="0"/>
                        <a:t>Volatile</a:t>
                      </a:r>
                      <a:endParaRPr lang="en-CA" sz="1400" dirty="0"/>
                    </a:p>
                  </a:txBody>
                  <a:tcPr marL="91439" marR="91439" marT="45725" marB="45725" anchor="ctr"/>
                </a:tc>
                <a:tc>
                  <a:txBody>
                    <a:bodyPr/>
                    <a:lstStyle/>
                    <a:p>
                      <a:pPr marL="285750" indent="-285750">
                        <a:buFont typeface="Arial" pitchFamily="34" charset="0"/>
                        <a:buChar char="•"/>
                      </a:pPr>
                      <a:r>
                        <a:rPr lang="en-CA" sz="1400" dirty="0" smtClean="0"/>
                        <a:t>Running IOS</a:t>
                      </a:r>
                    </a:p>
                    <a:p>
                      <a:pPr marL="285750" indent="-285750">
                        <a:buFont typeface="Arial" pitchFamily="34" charset="0"/>
                        <a:buChar char="•"/>
                      </a:pPr>
                      <a:r>
                        <a:rPr lang="en-CA" sz="1400" dirty="0" smtClean="0"/>
                        <a:t>Running configuration file</a:t>
                      </a:r>
                    </a:p>
                    <a:p>
                      <a:pPr marL="285750" indent="-285750">
                        <a:buFont typeface="Arial" pitchFamily="34" charset="0"/>
                        <a:buChar char="•"/>
                      </a:pPr>
                      <a:r>
                        <a:rPr lang="en-CA" sz="1400" dirty="0" smtClean="0"/>
                        <a:t>IP routing and ARP tables</a:t>
                      </a:r>
                    </a:p>
                    <a:p>
                      <a:pPr marL="285750" indent="-285750">
                        <a:buFont typeface="Arial" pitchFamily="34" charset="0"/>
                        <a:buChar char="•"/>
                      </a:pPr>
                      <a:r>
                        <a:rPr lang="en-CA" sz="1400" dirty="0" smtClean="0"/>
                        <a:t>Packet buffer</a:t>
                      </a:r>
                      <a:endParaRPr lang="en-CA" sz="1400" dirty="0"/>
                    </a:p>
                  </a:txBody>
                  <a:tcPr marL="91439" marR="91439" marT="45725" marB="45725" anchor="ctr"/>
                </a:tc>
              </a:tr>
              <a:tr h="731594">
                <a:tc>
                  <a:txBody>
                    <a:bodyPr/>
                    <a:lstStyle/>
                    <a:p>
                      <a:pPr algn="ctr"/>
                      <a:r>
                        <a:rPr lang="en-CA" sz="1400" b="1" dirty="0" smtClean="0"/>
                        <a:t>ROM</a:t>
                      </a:r>
                      <a:endParaRPr lang="en-CA" sz="1400" b="1" dirty="0"/>
                    </a:p>
                  </a:txBody>
                  <a:tcPr marL="91439" marR="91439" marT="45725" marB="45725" anchor="ctr"/>
                </a:tc>
                <a:tc>
                  <a:txBody>
                    <a:bodyPr/>
                    <a:lstStyle/>
                    <a:p>
                      <a:pPr algn="ctr"/>
                      <a:r>
                        <a:rPr lang="en-CA" sz="1400" dirty="0" smtClean="0"/>
                        <a:t>Non-Volatile</a:t>
                      </a:r>
                      <a:endParaRPr lang="en-CA" sz="1400" dirty="0"/>
                    </a:p>
                  </a:txBody>
                  <a:tcPr marL="91439" marR="91439" marT="45725" marB="45725" anchor="ctr"/>
                </a:tc>
                <a:tc>
                  <a:txBody>
                    <a:bodyPr/>
                    <a:lstStyle/>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Bootup instructions</a:t>
                      </a:r>
                    </a:p>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Basic diagnostic software</a:t>
                      </a:r>
                    </a:p>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Limited IOS</a:t>
                      </a:r>
                      <a:endParaRPr lang="en-CA" sz="1400" kern="1200" dirty="0">
                        <a:solidFill>
                          <a:schemeClr val="dk1"/>
                        </a:solidFill>
                        <a:latin typeface="+mn-lt"/>
                        <a:ea typeface="+mn-ea"/>
                        <a:cs typeface="+mn-cs"/>
                      </a:endParaRPr>
                    </a:p>
                  </a:txBody>
                  <a:tcPr marL="91439" marR="91439" marT="45725" marB="45725" anchor="ctr"/>
                </a:tc>
              </a:tr>
              <a:tr h="370878">
                <a:tc>
                  <a:txBody>
                    <a:bodyPr/>
                    <a:lstStyle/>
                    <a:p>
                      <a:pPr algn="ctr"/>
                      <a:r>
                        <a:rPr lang="en-CA" sz="1400" b="1" dirty="0" smtClean="0"/>
                        <a:t>NVRAM</a:t>
                      </a:r>
                      <a:endParaRPr lang="en-CA" sz="1400" b="1" dirty="0"/>
                    </a:p>
                  </a:txBody>
                  <a:tcPr marL="91439" marR="91439" marT="45725" marB="45725" anchor="ctr"/>
                </a:tc>
                <a:tc>
                  <a:txBody>
                    <a:bodyPr/>
                    <a:lstStyle/>
                    <a:p>
                      <a:pPr algn="ctr"/>
                      <a:r>
                        <a:rPr lang="en-CA" sz="1400" dirty="0" smtClean="0"/>
                        <a:t>Non-Volatile</a:t>
                      </a:r>
                      <a:endParaRPr lang="en-CA" sz="1400" dirty="0"/>
                    </a:p>
                  </a:txBody>
                  <a:tcPr marL="91439" marR="91439" marT="45725" marB="45725" anchor="ctr"/>
                </a:tc>
                <a:tc>
                  <a:txBody>
                    <a:bodyPr/>
                    <a:lstStyle/>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Startup configuration file</a:t>
                      </a:r>
                      <a:endParaRPr lang="en-CA" sz="1400" kern="1200" dirty="0">
                        <a:solidFill>
                          <a:schemeClr val="dk1"/>
                        </a:solidFill>
                        <a:latin typeface="+mn-lt"/>
                        <a:ea typeface="+mn-ea"/>
                        <a:cs typeface="+mn-cs"/>
                      </a:endParaRPr>
                    </a:p>
                  </a:txBody>
                  <a:tcPr marL="91439" marR="91439" marT="45725" marB="45725" anchor="ctr"/>
                </a:tc>
              </a:tr>
              <a:tr h="518212">
                <a:tc>
                  <a:txBody>
                    <a:bodyPr/>
                    <a:lstStyle/>
                    <a:p>
                      <a:pPr algn="ctr"/>
                      <a:r>
                        <a:rPr lang="en-CA" sz="1400" b="1" dirty="0" smtClean="0"/>
                        <a:t>Flash</a:t>
                      </a:r>
                      <a:endParaRPr lang="en-CA" sz="1400" b="1" dirty="0"/>
                    </a:p>
                  </a:txBody>
                  <a:tcPr marL="91439" marR="91439" marT="45725" marB="45725" anchor="ctr"/>
                </a:tc>
                <a:tc>
                  <a:txBody>
                    <a:bodyPr/>
                    <a:lstStyle/>
                    <a:p>
                      <a:pPr algn="ctr"/>
                      <a:r>
                        <a:rPr lang="en-CA" sz="1400" dirty="0" smtClean="0"/>
                        <a:t>Non-Volatile</a:t>
                      </a:r>
                      <a:endParaRPr lang="en-CA" sz="1400" dirty="0"/>
                    </a:p>
                  </a:txBody>
                  <a:tcPr marL="91439" marR="91439" marT="45725" marB="45725" anchor="ctr"/>
                </a:tc>
                <a:tc>
                  <a:txBody>
                    <a:bodyPr/>
                    <a:lstStyle/>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IOS</a:t>
                      </a:r>
                    </a:p>
                    <a:p>
                      <a:pPr marL="285750" indent="-285750" algn="l" defTabSz="914400" rtl="0" eaLnBrk="1" latinLnBrk="0" hangingPunct="1">
                        <a:buFont typeface="Arial" pitchFamily="34" charset="0"/>
                        <a:buChar char="•"/>
                      </a:pPr>
                      <a:r>
                        <a:rPr lang="en-CA" sz="1400" kern="1200" dirty="0" smtClean="0">
                          <a:solidFill>
                            <a:schemeClr val="dk1"/>
                          </a:solidFill>
                          <a:latin typeface="+mn-lt"/>
                          <a:ea typeface="+mn-ea"/>
                          <a:cs typeface="+mn-cs"/>
                        </a:rPr>
                        <a:t>Other system files</a:t>
                      </a:r>
                      <a:endParaRPr lang="en-CA" sz="1400" kern="1200" dirty="0">
                        <a:solidFill>
                          <a:schemeClr val="dk1"/>
                        </a:solidFill>
                        <a:latin typeface="+mn-lt"/>
                        <a:ea typeface="+mn-ea"/>
                        <a:cs typeface="+mn-cs"/>
                      </a:endParaRPr>
                    </a:p>
                  </a:txBody>
                  <a:tcPr marL="91439" marR="91439" marT="45725" marB="45725" anchor="ctr"/>
                </a:tc>
              </a:tr>
            </a:tbl>
          </a:graphicData>
        </a:graphic>
      </p:graphicFrame>
    </p:spTree>
    <p:extLst>
      <p:ext uri="{BB962C8B-B14F-4D97-AF65-F5344CB8AC3E}">
        <p14:creationId xmlns:p14="http://schemas.microsoft.com/office/powerpoint/2010/main" val="104651216"/>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1800" dirty="0" err="1" smtClean="0">
                <a:latin typeface="Arial" charset="0"/>
              </a:rPr>
              <a:t>Anatomi</a:t>
            </a:r>
            <a:r>
              <a:rPr lang="en-US" sz="1800" dirty="0" smtClean="0">
                <a:latin typeface="Arial" charset="0"/>
              </a:rPr>
              <a:t> </a:t>
            </a:r>
            <a:r>
              <a:rPr lang="en-US" sz="1800" dirty="0">
                <a:latin typeface="Arial" charset="0"/>
              </a:rPr>
              <a:t>Router</a:t>
            </a:r>
            <a:r>
              <a:rPr lang="en-US" dirty="0">
                <a:latin typeface="Arial" charset="0"/>
              </a:rPr>
              <a:t/>
            </a:r>
            <a:br>
              <a:rPr lang="en-US" dirty="0">
                <a:latin typeface="Arial" charset="0"/>
              </a:rPr>
            </a:br>
            <a:r>
              <a:rPr lang="en-US" dirty="0" smtClean="0">
                <a:latin typeface="Arial" charset="0"/>
              </a:rPr>
              <a:t>Di </a:t>
            </a:r>
            <a:r>
              <a:rPr lang="en-US" dirty="0" err="1" smtClean="0">
                <a:latin typeface="Arial" charset="0"/>
              </a:rPr>
              <a:t>dalam</a:t>
            </a:r>
            <a:r>
              <a:rPr lang="en-US" dirty="0" smtClean="0">
                <a:latin typeface="Arial" charset="0"/>
              </a:rPr>
              <a:t> </a:t>
            </a:r>
            <a:r>
              <a:rPr lang="en-US" dirty="0" err="1" smtClean="0">
                <a:latin typeface="Arial" charset="0"/>
              </a:rPr>
              <a:t>Sebuah</a:t>
            </a:r>
            <a:r>
              <a:rPr lang="en-US" dirty="0" smtClean="0">
                <a:latin typeface="Arial" charset="0"/>
              </a:rPr>
              <a:t> </a:t>
            </a:r>
            <a:r>
              <a:rPr lang="en-US" dirty="0">
                <a:latin typeface="Arial" charset="0"/>
              </a:rPr>
              <a:t>Router</a:t>
            </a: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606550"/>
            <a:ext cx="63246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89255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z="1800" dirty="0" err="1" smtClean="0">
                <a:latin typeface="Arial" charset="0"/>
              </a:rPr>
              <a:t>Anatomi</a:t>
            </a:r>
            <a:r>
              <a:rPr lang="en-US" sz="1800" dirty="0" smtClean="0">
                <a:latin typeface="Arial" charset="0"/>
              </a:rPr>
              <a:t> </a:t>
            </a:r>
            <a:r>
              <a:rPr lang="en-US" sz="1800" dirty="0">
                <a:latin typeface="Arial" charset="0"/>
              </a:rPr>
              <a:t>Router</a:t>
            </a:r>
            <a:r>
              <a:rPr lang="en-US" dirty="0">
                <a:latin typeface="Arial" charset="0"/>
              </a:rPr>
              <a:t/>
            </a:r>
            <a:br>
              <a:rPr lang="en-US" dirty="0">
                <a:latin typeface="Arial" charset="0"/>
              </a:rPr>
            </a:br>
            <a:r>
              <a:rPr lang="en-US" dirty="0" err="1" smtClean="0">
                <a:latin typeface="Arial" charset="0"/>
              </a:rPr>
              <a:t>Bagian</a:t>
            </a:r>
            <a:r>
              <a:rPr lang="en-US" dirty="0" smtClean="0">
                <a:latin typeface="Arial" charset="0"/>
              </a:rPr>
              <a:t> </a:t>
            </a:r>
            <a:r>
              <a:rPr lang="en-US" dirty="0" err="1" smtClean="0">
                <a:latin typeface="Arial" charset="0"/>
              </a:rPr>
              <a:t>Belakang</a:t>
            </a:r>
            <a:r>
              <a:rPr lang="en-US" dirty="0" smtClean="0">
                <a:latin typeface="Arial" charset="0"/>
              </a:rPr>
              <a:t> Router</a:t>
            </a:r>
            <a:endParaRPr lang="en-US" dirty="0">
              <a:latin typeface="Arial" charset="0"/>
            </a:endParaRPr>
          </a:p>
        </p:txBody>
      </p:sp>
      <p:pic>
        <p:nvPicPr>
          <p:cNvPr id="788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2863850"/>
            <a:ext cx="7969250"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100138" y="3917950"/>
            <a:ext cx="3616325" cy="5207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52" name="TextBox 23"/>
          <p:cNvSpPr txBox="1">
            <a:spLocks noChangeArrowheads="1"/>
          </p:cNvSpPr>
          <p:nvPr/>
        </p:nvSpPr>
        <p:spPr bwMode="auto">
          <a:xfrm>
            <a:off x="1979613" y="5772150"/>
            <a:ext cx="2216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Two 4 GB flash card slots</a:t>
            </a:r>
          </a:p>
        </p:txBody>
      </p:sp>
      <p:sp>
        <p:nvSpPr>
          <p:cNvPr id="78853" name="TextBox 24"/>
          <p:cNvSpPr txBox="1">
            <a:spLocks noChangeArrowheads="1"/>
          </p:cNvSpPr>
          <p:nvPr/>
        </p:nvSpPr>
        <p:spPr bwMode="auto">
          <a:xfrm>
            <a:off x="1692275" y="1941513"/>
            <a:ext cx="2517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Double-wide eHWIC slots</a:t>
            </a:r>
          </a:p>
        </p:txBody>
      </p:sp>
      <p:cxnSp>
        <p:nvCxnSpPr>
          <p:cNvPr id="26" name="Straight Arrow Connector 25"/>
          <p:cNvCxnSpPr>
            <a:stCxn id="78853" idx="2"/>
            <a:endCxn id="23" idx="0"/>
          </p:cNvCxnSpPr>
          <p:nvPr/>
        </p:nvCxnSpPr>
        <p:spPr>
          <a:xfrm flipH="1">
            <a:off x="2908300" y="2279650"/>
            <a:ext cx="42863" cy="16383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59338" y="3910013"/>
            <a:ext cx="1714500" cy="57308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56" name="TextBox 27"/>
          <p:cNvSpPr txBox="1">
            <a:spLocks noChangeArrowheads="1"/>
          </p:cNvSpPr>
          <p:nvPr/>
        </p:nvSpPr>
        <p:spPr bwMode="auto">
          <a:xfrm>
            <a:off x="5191125" y="1938338"/>
            <a:ext cx="1039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eHWIC 0</a:t>
            </a:r>
          </a:p>
        </p:txBody>
      </p:sp>
      <p:cxnSp>
        <p:nvCxnSpPr>
          <p:cNvPr id="29" name="Straight Arrow Connector 28"/>
          <p:cNvCxnSpPr>
            <a:stCxn id="78856" idx="2"/>
            <a:endCxn id="27" idx="0"/>
          </p:cNvCxnSpPr>
          <p:nvPr/>
        </p:nvCxnSpPr>
        <p:spPr>
          <a:xfrm>
            <a:off x="5711825" y="2276475"/>
            <a:ext cx="4763" cy="163353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651625" y="3956050"/>
            <a:ext cx="447675" cy="3794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59" name="TextBox 30"/>
          <p:cNvSpPr txBox="1">
            <a:spLocks noChangeArrowheads="1"/>
          </p:cNvSpPr>
          <p:nvPr/>
        </p:nvSpPr>
        <p:spPr bwMode="auto">
          <a:xfrm>
            <a:off x="6532563" y="1938338"/>
            <a:ext cx="661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AUX </a:t>
            </a:r>
          </a:p>
          <a:p>
            <a:r>
              <a:rPr lang="en-CA" sz="1600"/>
              <a:t>port</a:t>
            </a:r>
          </a:p>
        </p:txBody>
      </p:sp>
      <p:cxnSp>
        <p:nvCxnSpPr>
          <p:cNvPr id="32" name="Straight Arrow Connector 31"/>
          <p:cNvCxnSpPr>
            <a:stCxn id="78859" idx="2"/>
            <a:endCxn id="30" idx="0"/>
          </p:cNvCxnSpPr>
          <p:nvPr/>
        </p:nvCxnSpPr>
        <p:spPr>
          <a:xfrm>
            <a:off x="6862763" y="2522538"/>
            <a:ext cx="12700" cy="14335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740650" y="3956050"/>
            <a:ext cx="425450"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62" name="TextBox 33"/>
          <p:cNvSpPr txBox="1">
            <a:spLocks noChangeArrowheads="1"/>
          </p:cNvSpPr>
          <p:nvPr/>
        </p:nvSpPr>
        <p:spPr bwMode="auto">
          <a:xfrm>
            <a:off x="7423150" y="1914525"/>
            <a:ext cx="10747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LAN</a:t>
            </a:r>
          </a:p>
          <a:p>
            <a:r>
              <a:rPr lang="en-CA" sz="1600"/>
              <a:t>interfaces</a:t>
            </a:r>
          </a:p>
        </p:txBody>
      </p:sp>
      <p:cxnSp>
        <p:nvCxnSpPr>
          <p:cNvPr id="35" name="Straight Arrow Connector 34"/>
          <p:cNvCxnSpPr>
            <a:stCxn id="78862" idx="2"/>
          </p:cNvCxnSpPr>
          <p:nvPr/>
        </p:nvCxnSpPr>
        <p:spPr>
          <a:xfrm flipH="1">
            <a:off x="7423150" y="2500313"/>
            <a:ext cx="536575" cy="17700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8862" idx="2"/>
            <a:endCxn id="33" idx="0"/>
          </p:cNvCxnSpPr>
          <p:nvPr/>
        </p:nvCxnSpPr>
        <p:spPr>
          <a:xfrm flipH="1">
            <a:off x="7953375" y="2500313"/>
            <a:ext cx="6350" cy="14557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154863" y="4373563"/>
            <a:ext cx="393700" cy="3460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38" name="Rectangle 37"/>
          <p:cNvSpPr/>
          <p:nvPr/>
        </p:nvSpPr>
        <p:spPr>
          <a:xfrm>
            <a:off x="7740650" y="4338638"/>
            <a:ext cx="439738" cy="36353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67" name="TextBox 38"/>
          <p:cNvSpPr txBox="1">
            <a:spLocks noChangeArrowheads="1"/>
          </p:cNvSpPr>
          <p:nvPr/>
        </p:nvSpPr>
        <p:spPr bwMode="auto">
          <a:xfrm>
            <a:off x="7661275" y="5407025"/>
            <a:ext cx="604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USB </a:t>
            </a:r>
          </a:p>
          <a:p>
            <a:r>
              <a:rPr lang="en-CA" sz="1400"/>
              <a:t>Ports</a:t>
            </a:r>
          </a:p>
        </p:txBody>
      </p:sp>
      <p:cxnSp>
        <p:nvCxnSpPr>
          <p:cNvPr id="40" name="Straight Arrow Connector 39"/>
          <p:cNvCxnSpPr>
            <a:stCxn id="78867" idx="0"/>
            <a:endCxn id="38" idx="2"/>
          </p:cNvCxnSpPr>
          <p:nvPr/>
        </p:nvCxnSpPr>
        <p:spPr>
          <a:xfrm flipH="1" flipV="1">
            <a:off x="7961313" y="4702175"/>
            <a:ext cx="3175" cy="70485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935663" y="4486275"/>
            <a:ext cx="549275"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70" name="TextBox 41"/>
          <p:cNvSpPr txBox="1">
            <a:spLocks noChangeArrowheads="1"/>
          </p:cNvSpPr>
          <p:nvPr/>
        </p:nvSpPr>
        <p:spPr bwMode="auto">
          <a:xfrm>
            <a:off x="5588000" y="5772150"/>
            <a:ext cx="1258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a:t>
            </a:r>
          </a:p>
          <a:p>
            <a:r>
              <a:rPr lang="en-CA" sz="1400"/>
              <a:t>USB Type B</a:t>
            </a:r>
          </a:p>
        </p:txBody>
      </p:sp>
      <p:cxnSp>
        <p:nvCxnSpPr>
          <p:cNvPr id="43" name="Straight Arrow Connector 42"/>
          <p:cNvCxnSpPr>
            <a:stCxn id="78870" idx="0"/>
            <a:endCxn id="41" idx="2"/>
          </p:cNvCxnSpPr>
          <p:nvPr/>
        </p:nvCxnSpPr>
        <p:spPr>
          <a:xfrm flipH="1" flipV="1">
            <a:off x="6210300" y="4849813"/>
            <a:ext cx="7938" cy="9223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645275" y="4373563"/>
            <a:ext cx="455613" cy="4349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78873" name="TextBox 44"/>
          <p:cNvSpPr txBox="1">
            <a:spLocks noChangeArrowheads="1"/>
          </p:cNvSpPr>
          <p:nvPr/>
        </p:nvSpPr>
        <p:spPr bwMode="auto">
          <a:xfrm>
            <a:off x="6365875" y="5167313"/>
            <a:ext cx="10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RJ45</a:t>
            </a:r>
          </a:p>
        </p:txBody>
      </p:sp>
      <p:cxnSp>
        <p:nvCxnSpPr>
          <p:cNvPr id="46" name="Straight Arrow Connector 45"/>
          <p:cNvCxnSpPr>
            <a:stCxn id="78873" idx="0"/>
            <a:endCxn id="44" idx="2"/>
          </p:cNvCxnSpPr>
          <p:nvPr/>
        </p:nvCxnSpPr>
        <p:spPr>
          <a:xfrm flipV="1">
            <a:off x="6873875" y="4808538"/>
            <a:ext cx="0" cy="3587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252538" y="4483100"/>
            <a:ext cx="1590675" cy="2905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48" name="Rectangle 47"/>
          <p:cNvSpPr/>
          <p:nvPr/>
        </p:nvSpPr>
        <p:spPr>
          <a:xfrm>
            <a:off x="3059113" y="4486275"/>
            <a:ext cx="1590675" cy="29051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cxnSp>
        <p:nvCxnSpPr>
          <p:cNvPr id="49" name="Straight Arrow Connector 48"/>
          <p:cNvCxnSpPr>
            <a:stCxn id="78852" idx="0"/>
            <a:endCxn id="48" idx="2"/>
          </p:cNvCxnSpPr>
          <p:nvPr/>
        </p:nvCxnSpPr>
        <p:spPr>
          <a:xfrm flipV="1">
            <a:off x="3087688" y="4776788"/>
            <a:ext cx="766762" cy="9953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78852" idx="0"/>
            <a:endCxn id="47" idx="2"/>
          </p:cNvCxnSpPr>
          <p:nvPr/>
        </p:nvCxnSpPr>
        <p:spPr>
          <a:xfrm flipH="1" flipV="1">
            <a:off x="2047875" y="4773613"/>
            <a:ext cx="1039813" cy="9985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046867"/>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1800" dirty="0" err="1" smtClean="0">
                <a:latin typeface="Arial" charset="0"/>
              </a:rPr>
              <a:t>Anatomi</a:t>
            </a:r>
            <a:r>
              <a:rPr lang="en-US" sz="1800" dirty="0" smtClean="0">
                <a:latin typeface="Arial" charset="0"/>
              </a:rPr>
              <a:t> </a:t>
            </a:r>
            <a:r>
              <a:rPr lang="en-US" sz="1800" dirty="0">
                <a:latin typeface="Arial" charset="0"/>
              </a:rPr>
              <a:t>Router</a:t>
            </a:r>
            <a:r>
              <a:rPr lang="en-US" dirty="0">
                <a:latin typeface="Arial" charset="0"/>
              </a:rPr>
              <a:t/>
            </a:r>
            <a:br>
              <a:rPr lang="en-US" dirty="0">
                <a:latin typeface="Arial" charset="0"/>
              </a:rPr>
            </a:br>
            <a:r>
              <a:rPr lang="en-US" dirty="0" err="1" smtClean="0">
                <a:latin typeface="Arial" charset="0"/>
              </a:rPr>
              <a:t>Terhubung</a:t>
            </a:r>
            <a:r>
              <a:rPr lang="en-US" dirty="0" smtClean="0">
                <a:latin typeface="Arial" charset="0"/>
              </a:rPr>
              <a:t> </a:t>
            </a:r>
            <a:r>
              <a:rPr lang="en-US" dirty="0" err="1" smtClean="0">
                <a:latin typeface="Arial" charset="0"/>
              </a:rPr>
              <a:t>ke</a:t>
            </a:r>
            <a:r>
              <a:rPr lang="en-US" dirty="0" smtClean="0">
                <a:latin typeface="Arial" charset="0"/>
              </a:rPr>
              <a:t> Router</a:t>
            </a:r>
            <a:endParaRPr lang="en-US" dirty="0">
              <a:latin typeface="Arial"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2943225"/>
            <a:ext cx="7899400"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716463" y="4032250"/>
            <a:ext cx="1857375" cy="5286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00" name="TextBox 23"/>
          <p:cNvSpPr txBox="1">
            <a:spLocks noChangeArrowheads="1"/>
          </p:cNvSpPr>
          <p:nvPr/>
        </p:nvSpPr>
        <p:spPr bwMode="auto">
          <a:xfrm>
            <a:off x="5151438" y="2014538"/>
            <a:ext cx="985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WAN </a:t>
            </a:r>
          </a:p>
          <a:p>
            <a:r>
              <a:rPr lang="en-CA" sz="1600"/>
              <a:t>Interface</a:t>
            </a:r>
          </a:p>
        </p:txBody>
      </p:sp>
      <p:cxnSp>
        <p:nvCxnSpPr>
          <p:cNvPr id="25" name="Straight Arrow Connector 24"/>
          <p:cNvCxnSpPr>
            <a:stCxn id="80900" idx="2"/>
            <a:endCxn id="23" idx="0"/>
          </p:cNvCxnSpPr>
          <p:nvPr/>
        </p:nvCxnSpPr>
        <p:spPr>
          <a:xfrm>
            <a:off x="5643563" y="2600325"/>
            <a:ext cx="1587" cy="14319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51625" y="4032250"/>
            <a:ext cx="447675" cy="381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03" name="TextBox 26"/>
          <p:cNvSpPr txBox="1">
            <a:spLocks noChangeArrowheads="1"/>
          </p:cNvSpPr>
          <p:nvPr/>
        </p:nvSpPr>
        <p:spPr bwMode="auto">
          <a:xfrm>
            <a:off x="6532563" y="2014538"/>
            <a:ext cx="6619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AUX </a:t>
            </a:r>
          </a:p>
          <a:p>
            <a:r>
              <a:rPr lang="en-CA" sz="1600"/>
              <a:t>port</a:t>
            </a:r>
          </a:p>
        </p:txBody>
      </p:sp>
      <p:cxnSp>
        <p:nvCxnSpPr>
          <p:cNvPr id="28" name="Straight Arrow Connector 27"/>
          <p:cNvCxnSpPr>
            <a:stCxn id="80903" idx="2"/>
            <a:endCxn id="26" idx="0"/>
          </p:cNvCxnSpPr>
          <p:nvPr/>
        </p:nvCxnSpPr>
        <p:spPr>
          <a:xfrm>
            <a:off x="6862763" y="2600325"/>
            <a:ext cx="12700" cy="14319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740650" y="4032250"/>
            <a:ext cx="425450"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06" name="TextBox 29"/>
          <p:cNvSpPr txBox="1">
            <a:spLocks noChangeArrowheads="1"/>
          </p:cNvSpPr>
          <p:nvPr/>
        </p:nvSpPr>
        <p:spPr bwMode="auto">
          <a:xfrm>
            <a:off x="7423150" y="1992313"/>
            <a:ext cx="107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600"/>
              <a:t>LAN</a:t>
            </a:r>
          </a:p>
          <a:p>
            <a:r>
              <a:rPr lang="en-CA" sz="1600"/>
              <a:t>interfaces</a:t>
            </a:r>
          </a:p>
        </p:txBody>
      </p:sp>
      <p:cxnSp>
        <p:nvCxnSpPr>
          <p:cNvPr id="31" name="Straight Arrow Connector 30"/>
          <p:cNvCxnSpPr>
            <a:stCxn id="80906" idx="2"/>
          </p:cNvCxnSpPr>
          <p:nvPr/>
        </p:nvCxnSpPr>
        <p:spPr>
          <a:xfrm flipH="1">
            <a:off x="7423150" y="2576513"/>
            <a:ext cx="536575" cy="17700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0906" idx="2"/>
            <a:endCxn id="29" idx="0"/>
          </p:cNvCxnSpPr>
          <p:nvPr/>
        </p:nvCxnSpPr>
        <p:spPr>
          <a:xfrm flipH="1">
            <a:off x="7953375" y="2576513"/>
            <a:ext cx="6350" cy="145573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154863" y="4451350"/>
            <a:ext cx="393700" cy="3460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34" name="Rectangle 33"/>
          <p:cNvSpPr/>
          <p:nvPr/>
        </p:nvSpPr>
        <p:spPr>
          <a:xfrm>
            <a:off x="5935663" y="4562475"/>
            <a:ext cx="549275" cy="3635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11" name="TextBox 34"/>
          <p:cNvSpPr txBox="1">
            <a:spLocks noChangeArrowheads="1"/>
          </p:cNvSpPr>
          <p:nvPr/>
        </p:nvSpPr>
        <p:spPr bwMode="auto">
          <a:xfrm>
            <a:off x="5588000" y="5849938"/>
            <a:ext cx="12588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a:t>
            </a:r>
          </a:p>
          <a:p>
            <a:r>
              <a:rPr lang="en-CA" sz="1400"/>
              <a:t>USB Type B</a:t>
            </a:r>
          </a:p>
        </p:txBody>
      </p:sp>
      <p:cxnSp>
        <p:nvCxnSpPr>
          <p:cNvPr id="36" name="Straight Arrow Connector 35"/>
          <p:cNvCxnSpPr>
            <a:stCxn id="80911" idx="0"/>
            <a:endCxn id="34" idx="2"/>
          </p:cNvCxnSpPr>
          <p:nvPr/>
        </p:nvCxnSpPr>
        <p:spPr>
          <a:xfrm flipH="1" flipV="1">
            <a:off x="6210300" y="4926013"/>
            <a:ext cx="7938" cy="92392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645275" y="4451350"/>
            <a:ext cx="455613" cy="434975"/>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sz="1200"/>
          </a:p>
        </p:txBody>
      </p:sp>
      <p:sp>
        <p:nvSpPr>
          <p:cNvPr id="80914" name="TextBox 37"/>
          <p:cNvSpPr txBox="1">
            <a:spLocks noChangeArrowheads="1"/>
          </p:cNvSpPr>
          <p:nvPr/>
        </p:nvSpPr>
        <p:spPr bwMode="auto">
          <a:xfrm>
            <a:off x="6365875" y="5245100"/>
            <a:ext cx="101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400"/>
              <a:t>Console RJ45</a:t>
            </a:r>
          </a:p>
        </p:txBody>
      </p:sp>
      <p:cxnSp>
        <p:nvCxnSpPr>
          <p:cNvPr id="39" name="Straight Arrow Connector 38"/>
          <p:cNvCxnSpPr>
            <a:stCxn id="80914" idx="0"/>
            <a:endCxn id="37" idx="2"/>
          </p:cNvCxnSpPr>
          <p:nvPr/>
        </p:nvCxnSpPr>
        <p:spPr>
          <a:xfrm flipV="1">
            <a:off x="6873875" y="4886325"/>
            <a:ext cx="0" cy="3587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075241"/>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z="1800" dirty="0" err="1" smtClean="0">
                <a:latin typeface="Arial" charset="0"/>
              </a:rPr>
              <a:t>Anatomi</a:t>
            </a:r>
            <a:r>
              <a:rPr lang="en-US" sz="1800" dirty="0" smtClean="0">
                <a:latin typeface="Arial" charset="0"/>
              </a:rPr>
              <a:t> </a:t>
            </a:r>
            <a:r>
              <a:rPr lang="en-US" sz="1800" dirty="0">
                <a:latin typeface="Arial" charset="0"/>
              </a:rPr>
              <a:t>Router</a:t>
            </a:r>
            <a:r>
              <a:rPr lang="en-US" dirty="0">
                <a:latin typeface="Arial" charset="0"/>
              </a:rPr>
              <a:t/>
            </a:r>
            <a:br>
              <a:rPr lang="en-US" dirty="0">
                <a:latin typeface="Arial" charset="0"/>
              </a:rPr>
            </a:br>
            <a:r>
              <a:rPr lang="en-US" dirty="0" err="1">
                <a:latin typeface="Arial" charset="0"/>
              </a:rPr>
              <a:t>Antarmuka</a:t>
            </a:r>
            <a:r>
              <a:rPr lang="en-US" dirty="0">
                <a:latin typeface="Arial" charset="0"/>
              </a:rPr>
              <a:t> LAN </a:t>
            </a:r>
            <a:r>
              <a:rPr lang="en-US" dirty="0" smtClean="0">
                <a:latin typeface="Arial" charset="0"/>
              </a:rPr>
              <a:t>dan WAN</a:t>
            </a:r>
            <a:endParaRPr lang="en-US" dirty="0">
              <a:latin typeface="Arial" charset="0"/>
            </a:endParaRPr>
          </a:p>
        </p:txBody>
      </p:sp>
      <p:pic>
        <p:nvPicPr>
          <p:cNvPr id="829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811463"/>
            <a:ext cx="6935788"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68375" y="3787775"/>
            <a:ext cx="3622675" cy="44926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6" name="Rectangle 5"/>
          <p:cNvSpPr/>
          <p:nvPr/>
        </p:nvSpPr>
        <p:spPr>
          <a:xfrm>
            <a:off x="900113" y="4237038"/>
            <a:ext cx="5759450" cy="446087"/>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7" name="Rectangle 6"/>
          <p:cNvSpPr/>
          <p:nvPr/>
        </p:nvSpPr>
        <p:spPr>
          <a:xfrm>
            <a:off x="6262688" y="3663950"/>
            <a:ext cx="396875" cy="57467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 name="Rectangle 7"/>
          <p:cNvSpPr/>
          <p:nvPr/>
        </p:nvSpPr>
        <p:spPr>
          <a:xfrm>
            <a:off x="6262688" y="2732088"/>
            <a:ext cx="1693862" cy="931862"/>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 name="Rectangle 8"/>
          <p:cNvSpPr/>
          <p:nvPr/>
        </p:nvSpPr>
        <p:spPr>
          <a:xfrm>
            <a:off x="6659563" y="3663950"/>
            <a:ext cx="449262" cy="338138"/>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0" name="Rectangle 9"/>
          <p:cNvSpPr/>
          <p:nvPr/>
        </p:nvSpPr>
        <p:spPr>
          <a:xfrm>
            <a:off x="7596188" y="3663950"/>
            <a:ext cx="536575" cy="9525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1" name="Rectangle 10"/>
          <p:cNvSpPr/>
          <p:nvPr/>
        </p:nvSpPr>
        <p:spPr>
          <a:xfrm>
            <a:off x="7073900" y="4030663"/>
            <a:ext cx="515938" cy="509587"/>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2" name="Rectangle 11"/>
          <p:cNvSpPr/>
          <p:nvPr/>
        </p:nvSpPr>
        <p:spPr>
          <a:xfrm>
            <a:off x="6626225" y="4448175"/>
            <a:ext cx="447675" cy="9207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82955" name="TextBox 12"/>
          <p:cNvSpPr txBox="1">
            <a:spLocks noChangeArrowheads="1"/>
          </p:cNvSpPr>
          <p:nvPr/>
        </p:nvSpPr>
        <p:spPr bwMode="auto">
          <a:xfrm>
            <a:off x="4622800" y="2235200"/>
            <a:ext cx="1838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a:t>Serial interfaces</a:t>
            </a:r>
          </a:p>
        </p:txBody>
      </p:sp>
      <p:sp>
        <p:nvSpPr>
          <p:cNvPr id="82956" name="TextBox 13"/>
          <p:cNvSpPr txBox="1">
            <a:spLocks noChangeArrowheads="1"/>
          </p:cNvSpPr>
          <p:nvPr/>
        </p:nvSpPr>
        <p:spPr bwMode="auto">
          <a:xfrm>
            <a:off x="6334125" y="50339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a:t>LAN interfaces</a:t>
            </a:r>
          </a:p>
        </p:txBody>
      </p:sp>
      <p:cxnSp>
        <p:nvCxnSpPr>
          <p:cNvPr id="15" name="Straight Arrow Connector 14"/>
          <p:cNvCxnSpPr>
            <a:stCxn id="82955" idx="2"/>
          </p:cNvCxnSpPr>
          <p:nvPr/>
        </p:nvCxnSpPr>
        <p:spPr>
          <a:xfrm flipH="1">
            <a:off x="5541963" y="2605088"/>
            <a:ext cx="0" cy="10588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388225" y="4179888"/>
            <a:ext cx="0" cy="854075"/>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75463" y="4467225"/>
            <a:ext cx="0" cy="56673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0518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z="1800" dirty="0" smtClean="0">
                <a:latin typeface="Arial" charset="0"/>
              </a:rPr>
              <a:t>Layer Network</a:t>
            </a:r>
            <a:r>
              <a:rPr lang="en-US" sz="1800" dirty="0">
                <a:latin typeface="Arial" charset="0"/>
              </a:rPr>
              <a:t/>
            </a:r>
            <a:br>
              <a:rPr lang="en-US" sz="1800" dirty="0">
                <a:latin typeface="Arial" charset="0"/>
              </a:rPr>
            </a:br>
            <a:r>
              <a:rPr lang="en-US" dirty="0" smtClean="0">
                <a:latin typeface="Arial" charset="0"/>
              </a:rPr>
              <a:t>Layer Network</a:t>
            </a:r>
            <a:endParaRPr lang="en-US" dirty="0">
              <a:latin typeface="Arial" charset="0"/>
            </a:endParaRPr>
          </a:p>
        </p:txBody>
      </p:sp>
      <p:pic>
        <p:nvPicPr>
          <p:cNvPr id="1126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49251" r="-49251"/>
          <a:stretch>
            <a:fillRect/>
          </a:stretch>
        </p:blipFill>
        <p:spPr/>
      </p:pic>
    </p:spTree>
    <p:extLst>
      <p:ext uri="{BB962C8B-B14F-4D97-AF65-F5344CB8AC3E}">
        <p14:creationId xmlns:p14="http://schemas.microsoft.com/office/powerpoint/2010/main" val="637534052"/>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sz="1800" dirty="0">
                <a:latin typeface="Arial" charset="0"/>
              </a:rPr>
              <a:t>Boot-up Router</a:t>
            </a:r>
            <a:r>
              <a:rPr lang="en-US" dirty="0">
                <a:latin typeface="Arial" charset="0"/>
              </a:rPr>
              <a:t/>
            </a:r>
            <a:br>
              <a:rPr lang="en-US" dirty="0">
                <a:latin typeface="Arial" charset="0"/>
              </a:rPr>
            </a:br>
            <a:r>
              <a:rPr lang="en-US" dirty="0">
                <a:latin typeface="Arial" charset="0"/>
              </a:rPr>
              <a:t>Cisco IOS</a:t>
            </a:r>
          </a:p>
        </p:txBody>
      </p:sp>
      <p:pic>
        <p:nvPicPr>
          <p:cNvPr id="8499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25452" r="-25452"/>
          <a:stretch>
            <a:fillRect/>
          </a:stretch>
        </p:blipFill>
        <p:spPr/>
      </p:pic>
    </p:spTree>
    <p:extLst>
      <p:ext uri="{BB962C8B-B14F-4D97-AF65-F5344CB8AC3E}">
        <p14:creationId xmlns:p14="http://schemas.microsoft.com/office/powerpoint/2010/main" val="143986451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z="1800" dirty="0">
                <a:latin typeface="Arial" charset="0"/>
              </a:rPr>
              <a:t>Boot-up Router</a:t>
            </a:r>
            <a:r>
              <a:rPr lang="en-US" dirty="0">
                <a:latin typeface="Arial" charset="0"/>
              </a:rPr>
              <a:t/>
            </a:r>
            <a:br>
              <a:rPr lang="en-US" dirty="0">
                <a:latin typeface="Arial" charset="0"/>
              </a:rPr>
            </a:br>
            <a:r>
              <a:rPr lang="en-US" dirty="0">
                <a:latin typeface="Arial" charset="0"/>
              </a:rPr>
              <a:t>File - file </a:t>
            </a:r>
            <a:r>
              <a:rPr lang="en-US" dirty="0" err="1">
                <a:latin typeface="Arial" charset="0"/>
              </a:rPr>
              <a:t>Bootset</a:t>
            </a:r>
            <a:endParaRPr lang="en-US" dirty="0">
              <a:latin typeface="Arial" charset="0"/>
            </a:endParaRPr>
          </a:p>
        </p:txBody>
      </p:sp>
      <p:pic>
        <p:nvPicPr>
          <p:cNvPr id="8704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l="-8420" r="-8420"/>
          <a:stretch>
            <a:fillRect/>
          </a:stretch>
        </p:blipFill>
        <p:spPr/>
      </p:pic>
    </p:spTree>
    <p:extLst>
      <p:ext uri="{BB962C8B-B14F-4D97-AF65-F5344CB8AC3E}">
        <p14:creationId xmlns:p14="http://schemas.microsoft.com/office/powerpoint/2010/main" val="3415173021"/>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z="1800" dirty="0">
                <a:latin typeface="Arial" charset="0"/>
              </a:rPr>
              <a:t>Boot-up Router</a:t>
            </a:r>
            <a:br>
              <a:rPr lang="en-US" sz="1800" dirty="0">
                <a:latin typeface="Arial" charset="0"/>
              </a:rPr>
            </a:br>
            <a:r>
              <a:rPr lang="en-US" dirty="0">
                <a:latin typeface="Arial" charset="0"/>
              </a:rPr>
              <a:t>Router </a:t>
            </a:r>
            <a:r>
              <a:rPr lang="en-US" dirty="0" err="1">
                <a:latin typeface="Arial" charset="0"/>
              </a:rPr>
              <a:t>Bootup</a:t>
            </a:r>
            <a:r>
              <a:rPr lang="en-US" dirty="0">
                <a:latin typeface="Arial" charset="0"/>
              </a:rPr>
              <a:t> Process</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376363"/>
            <a:ext cx="8208963" cy="5122862"/>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TextBox 4"/>
          <p:cNvSpPr txBox="1">
            <a:spLocks noChangeArrowheads="1"/>
          </p:cNvSpPr>
          <p:nvPr/>
        </p:nvSpPr>
        <p:spPr bwMode="auto">
          <a:xfrm>
            <a:off x="708025" y="5048250"/>
            <a:ext cx="77771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900" dirty="0">
                <a:latin typeface="Courier New" charset="0"/>
                <a:cs typeface="Courier New" charset="0"/>
              </a:rPr>
              <a:t>System Bootstrap, Version 15.0(1r)M15, RELEASE SOFTWARE (fc1)</a:t>
            </a:r>
          </a:p>
          <a:p>
            <a:r>
              <a:rPr lang="en-CA" sz="900" dirty="0">
                <a:latin typeface="Courier New" charset="0"/>
                <a:cs typeface="Courier New" charset="0"/>
              </a:rPr>
              <a:t>Technical Support: http://www.cisco.com/techsupport</a:t>
            </a:r>
          </a:p>
          <a:p>
            <a:endParaRPr lang="en-CA" sz="900" dirty="0">
              <a:latin typeface="Courier New" charset="0"/>
              <a:cs typeface="Courier New" charset="0"/>
            </a:endParaRPr>
          </a:p>
          <a:p>
            <a:r>
              <a:rPr lang="en-CA" sz="900" dirty="0">
                <a:latin typeface="Courier New" charset="0"/>
                <a:cs typeface="Courier New" charset="0"/>
              </a:rPr>
              <a:t>&lt;output omitted&gt;</a:t>
            </a:r>
          </a:p>
        </p:txBody>
      </p:sp>
      <p:sp>
        <p:nvSpPr>
          <p:cNvPr id="89092" name="TextBox 5"/>
          <p:cNvSpPr txBox="1">
            <a:spLocks noChangeArrowheads="1"/>
          </p:cNvSpPr>
          <p:nvPr/>
        </p:nvSpPr>
        <p:spPr bwMode="auto">
          <a:xfrm>
            <a:off x="6227763" y="1712913"/>
            <a:ext cx="2232025" cy="83026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a:pPr>
            <a:r>
              <a:rPr lang="en-CA" sz="1600" dirty="0" err="1" smtClean="0"/>
              <a:t>Melakukan</a:t>
            </a:r>
            <a:r>
              <a:rPr lang="en-CA" sz="1600" dirty="0" smtClean="0"/>
              <a:t> POST dan </a:t>
            </a:r>
            <a:r>
              <a:rPr lang="en-CA" sz="1600" dirty="0"/>
              <a:t>load program bootstrap</a:t>
            </a:r>
          </a:p>
        </p:txBody>
      </p:sp>
      <p:sp>
        <p:nvSpPr>
          <p:cNvPr id="89093" name="TextBox 6"/>
          <p:cNvSpPr txBox="1">
            <a:spLocks noChangeArrowheads="1"/>
          </p:cNvSpPr>
          <p:nvPr/>
        </p:nvSpPr>
        <p:spPr bwMode="auto">
          <a:xfrm>
            <a:off x="6234113" y="2762250"/>
            <a:ext cx="2233612"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startAt="2"/>
            </a:pPr>
            <a:r>
              <a:rPr lang="en-CA" sz="1600" dirty="0" err="1" smtClean="0"/>
              <a:t>Mencari</a:t>
            </a:r>
            <a:r>
              <a:rPr lang="en-CA" sz="1600" dirty="0" smtClean="0"/>
              <a:t> dan </a:t>
            </a:r>
            <a:r>
              <a:rPr lang="en-CA" sz="1600" dirty="0"/>
              <a:t>me-load software Cisco IOS</a:t>
            </a:r>
          </a:p>
        </p:txBody>
      </p:sp>
      <p:sp>
        <p:nvSpPr>
          <p:cNvPr id="89094" name="TextBox 7"/>
          <p:cNvSpPr txBox="1">
            <a:spLocks noChangeArrowheads="1"/>
          </p:cNvSpPr>
          <p:nvPr/>
        </p:nvSpPr>
        <p:spPr bwMode="auto">
          <a:xfrm>
            <a:off x="6216650" y="3752850"/>
            <a:ext cx="2484438"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startAt="3"/>
            </a:pPr>
            <a:r>
              <a:rPr lang="en-CA" sz="1600" dirty="0" err="1" smtClean="0"/>
              <a:t>Mencari</a:t>
            </a:r>
            <a:r>
              <a:rPr lang="en-CA" sz="1600" dirty="0" smtClean="0"/>
              <a:t> dan me-load File </a:t>
            </a:r>
            <a:r>
              <a:rPr lang="en-CA" sz="1600" dirty="0" err="1" smtClean="0"/>
              <a:t>startup</a:t>
            </a:r>
            <a:r>
              <a:rPr lang="en-CA" sz="1600" dirty="0" smtClean="0"/>
              <a:t> </a:t>
            </a:r>
            <a:r>
              <a:rPr lang="en-CA" sz="1600" dirty="0"/>
              <a:t>configuration </a:t>
            </a:r>
            <a:r>
              <a:rPr lang="en-CA" sz="1600" dirty="0" err="1" smtClean="0"/>
              <a:t>atau</a:t>
            </a:r>
            <a:r>
              <a:rPr lang="en-CA" sz="1600" dirty="0" smtClean="0"/>
              <a:t> </a:t>
            </a:r>
            <a:r>
              <a:rPr lang="en-CA" sz="1600" dirty="0" err="1" smtClean="0"/>
              <a:t>masuk</a:t>
            </a:r>
            <a:r>
              <a:rPr lang="en-CA" sz="1600" dirty="0" smtClean="0"/>
              <a:t> mode setup</a:t>
            </a:r>
            <a:endParaRPr lang="en-CA" sz="1600" dirty="0"/>
          </a:p>
        </p:txBody>
      </p:sp>
    </p:spTree>
    <p:extLst>
      <p:ext uri="{BB962C8B-B14F-4D97-AF65-F5344CB8AC3E}">
        <p14:creationId xmlns:p14="http://schemas.microsoft.com/office/powerpoint/2010/main" val="1496118172"/>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sz="1800" dirty="0">
                <a:latin typeface="Arial" charset="0"/>
              </a:rPr>
              <a:t>Boot-up Router</a:t>
            </a:r>
            <a:br>
              <a:rPr lang="en-US" sz="1800" dirty="0">
                <a:latin typeface="Arial" charset="0"/>
              </a:rPr>
            </a:br>
            <a:r>
              <a:rPr lang="en-US" dirty="0">
                <a:latin typeface="Arial" charset="0"/>
              </a:rPr>
              <a:t>Show Versions Output</a:t>
            </a:r>
          </a:p>
        </p:txBody>
      </p:sp>
      <p:sp>
        <p:nvSpPr>
          <p:cNvPr id="18" name="Rectangle 17"/>
          <p:cNvSpPr/>
          <p:nvPr/>
        </p:nvSpPr>
        <p:spPr>
          <a:xfrm>
            <a:off x="844550" y="2570163"/>
            <a:ext cx="4608513" cy="1793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19" name="Rectangle 18"/>
          <p:cNvSpPr/>
          <p:nvPr/>
        </p:nvSpPr>
        <p:spPr>
          <a:xfrm>
            <a:off x="844550" y="4067175"/>
            <a:ext cx="3852863" cy="288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0" name="Rectangle 19"/>
          <p:cNvSpPr/>
          <p:nvPr/>
        </p:nvSpPr>
        <p:spPr>
          <a:xfrm>
            <a:off x="842963" y="3576638"/>
            <a:ext cx="2339975" cy="2587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1" name="Rectangle 20"/>
          <p:cNvSpPr/>
          <p:nvPr/>
        </p:nvSpPr>
        <p:spPr>
          <a:xfrm>
            <a:off x="844550" y="3333750"/>
            <a:ext cx="4968875" cy="179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2" name="Rectangle 21"/>
          <p:cNvSpPr/>
          <p:nvPr/>
        </p:nvSpPr>
        <p:spPr>
          <a:xfrm>
            <a:off x="863600" y="2076450"/>
            <a:ext cx="4608513" cy="179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3" name="Rectangle 22"/>
          <p:cNvSpPr/>
          <p:nvPr/>
        </p:nvSpPr>
        <p:spPr>
          <a:xfrm>
            <a:off x="836613" y="1509713"/>
            <a:ext cx="6913562" cy="252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24" name="Rectangle 23"/>
          <p:cNvSpPr/>
          <p:nvPr/>
        </p:nvSpPr>
        <p:spPr>
          <a:xfrm>
            <a:off x="827088" y="1312863"/>
            <a:ext cx="7705725" cy="5133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CA"/>
          </a:p>
        </p:txBody>
      </p:sp>
      <p:sp>
        <p:nvSpPr>
          <p:cNvPr id="91145" name="TextBox 11"/>
          <p:cNvSpPr txBox="1">
            <a:spLocks noChangeArrowheads="1"/>
          </p:cNvSpPr>
          <p:nvPr/>
        </p:nvSpPr>
        <p:spPr bwMode="auto">
          <a:xfrm>
            <a:off x="827088" y="1312863"/>
            <a:ext cx="76327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800" dirty="0">
                <a:latin typeface="Courier New" charset="0"/>
                <a:cs typeface="Courier New" charset="0"/>
              </a:rPr>
              <a:t>Router# </a:t>
            </a:r>
            <a:r>
              <a:rPr lang="en-CA" sz="800" b="1" dirty="0">
                <a:latin typeface="Courier New" charset="0"/>
                <a:cs typeface="Courier New" charset="0"/>
              </a:rPr>
              <a:t>show version</a:t>
            </a:r>
          </a:p>
          <a:p>
            <a:pPr algn="l"/>
            <a:r>
              <a:rPr lang="en-CA" sz="800" dirty="0">
                <a:latin typeface="Courier New" charset="0"/>
                <a:cs typeface="Courier New" charset="0"/>
              </a:rPr>
              <a:t>Cisco IOS Software, C1900 Software (C1900-UNIVERSALK9-M), Version 15.2(4)M1, RELEASE SOFTWARE (fc1)</a:t>
            </a:r>
          </a:p>
          <a:p>
            <a:pPr algn="l"/>
            <a:r>
              <a:rPr lang="en-CA" sz="800" dirty="0">
                <a:latin typeface="Courier New" charset="0"/>
                <a:cs typeface="Courier New" charset="0"/>
              </a:rPr>
              <a:t>Technical Support: http://www.cisco.com/techsupport</a:t>
            </a:r>
          </a:p>
          <a:p>
            <a:pPr algn="l"/>
            <a:r>
              <a:rPr lang="en-CA" sz="800" dirty="0">
                <a:latin typeface="Courier New" charset="0"/>
                <a:cs typeface="Courier New" charset="0"/>
              </a:rPr>
              <a:t>Copyright (c) 1986-2012 by Cisco Systems, Inc.</a:t>
            </a:r>
          </a:p>
          <a:p>
            <a:pPr algn="l"/>
            <a:r>
              <a:rPr lang="en-CA" sz="800" dirty="0">
                <a:latin typeface="Courier New" charset="0"/>
                <a:cs typeface="Courier New" charset="0"/>
              </a:rPr>
              <a:t>Compiled Thu 26-Jul-12 19:34 by </a:t>
            </a:r>
            <a:r>
              <a:rPr lang="en-CA" sz="800" dirty="0" err="1">
                <a:latin typeface="Courier New" charset="0"/>
                <a:cs typeface="Courier New" charset="0"/>
              </a:rPr>
              <a:t>prod_rel_team</a:t>
            </a:r>
            <a:endParaRPr lang="en-CA" sz="800" dirty="0">
              <a:latin typeface="Courier New" charset="0"/>
              <a:cs typeface="Courier New" charset="0"/>
            </a:endParaRPr>
          </a:p>
          <a:p>
            <a:pPr algn="l"/>
            <a:endParaRPr lang="en-CA" sz="800" dirty="0">
              <a:latin typeface="Courier New" charset="0"/>
              <a:cs typeface="Courier New" charset="0"/>
            </a:endParaRPr>
          </a:p>
          <a:p>
            <a:pPr algn="l"/>
            <a:r>
              <a:rPr lang="en-CA" sz="800" dirty="0">
                <a:latin typeface="Courier New" charset="0"/>
                <a:cs typeface="Courier New" charset="0"/>
              </a:rPr>
              <a:t>ROM: System Bootstrap, Version 15.0(1r)M15, RELEASE SOFTWARE (fc1)</a:t>
            </a:r>
          </a:p>
          <a:p>
            <a:pPr algn="l"/>
            <a:endParaRPr lang="en-CA" sz="800" dirty="0">
              <a:latin typeface="Courier New" charset="0"/>
              <a:cs typeface="Courier New" charset="0"/>
            </a:endParaRPr>
          </a:p>
          <a:p>
            <a:pPr algn="l"/>
            <a:r>
              <a:rPr lang="en-CA" sz="800" dirty="0">
                <a:latin typeface="Courier New" charset="0"/>
                <a:cs typeface="Courier New" charset="0"/>
              </a:rPr>
              <a:t>Router uptime is 10 hours, 9 minutes</a:t>
            </a:r>
          </a:p>
          <a:p>
            <a:pPr algn="l"/>
            <a:r>
              <a:rPr lang="en-CA" sz="800" dirty="0">
                <a:latin typeface="Courier New" charset="0"/>
                <a:cs typeface="Courier New" charset="0"/>
              </a:rPr>
              <a:t>System returned to ROM by power-on</a:t>
            </a:r>
          </a:p>
          <a:p>
            <a:pPr algn="l"/>
            <a:r>
              <a:rPr lang="en-CA" sz="800" dirty="0">
                <a:latin typeface="Courier New" charset="0"/>
                <a:cs typeface="Courier New" charset="0"/>
              </a:rPr>
              <a:t>System image file is "flash0:c1900-universalk9-mz.SPA.152-4.M1.bin"</a:t>
            </a:r>
          </a:p>
          <a:p>
            <a:pPr algn="l"/>
            <a:r>
              <a:rPr lang="en-CA" sz="800" dirty="0">
                <a:latin typeface="Courier New" charset="0"/>
                <a:cs typeface="Courier New" charset="0"/>
              </a:rPr>
              <a:t>Last reload type: Normal Reload</a:t>
            </a:r>
          </a:p>
          <a:p>
            <a:pPr algn="l"/>
            <a:r>
              <a:rPr lang="en-CA" sz="800" dirty="0">
                <a:latin typeface="Courier New" charset="0"/>
                <a:cs typeface="Courier New" charset="0"/>
              </a:rPr>
              <a:t>Last reload reason: power-on</a:t>
            </a:r>
          </a:p>
          <a:p>
            <a:pPr algn="l"/>
            <a:endParaRPr lang="en-CA" sz="800" dirty="0">
              <a:latin typeface="Courier New" charset="0"/>
              <a:cs typeface="Courier New" charset="0"/>
            </a:endParaRPr>
          </a:p>
          <a:p>
            <a:pPr algn="l"/>
            <a:r>
              <a:rPr lang="en-CA" sz="800" dirty="0">
                <a:latin typeface="Courier New" charset="0"/>
                <a:cs typeface="Courier New" charset="0"/>
              </a:rPr>
              <a:t>&lt;Output omitted&gt;</a:t>
            </a:r>
          </a:p>
          <a:p>
            <a:pPr algn="l"/>
            <a:endParaRPr lang="en-CA" sz="800" dirty="0">
              <a:latin typeface="Courier New" charset="0"/>
              <a:cs typeface="Courier New" charset="0"/>
            </a:endParaRPr>
          </a:p>
          <a:p>
            <a:pPr algn="l"/>
            <a:r>
              <a:rPr lang="en-CA" sz="800" dirty="0">
                <a:latin typeface="Courier New" charset="0"/>
                <a:cs typeface="Courier New" charset="0"/>
              </a:rPr>
              <a:t>Cisco CISCO1941/K9 (revision 1.0) with 446464K/77824K bytes of memory.</a:t>
            </a:r>
          </a:p>
          <a:p>
            <a:pPr algn="l"/>
            <a:r>
              <a:rPr lang="en-CA" sz="800" dirty="0">
                <a:latin typeface="Courier New" charset="0"/>
                <a:cs typeface="Courier New" charset="0"/>
              </a:rPr>
              <a:t>Processor board ID FTX1636848Z</a:t>
            </a:r>
          </a:p>
          <a:p>
            <a:pPr algn="l"/>
            <a:r>
              <a:rPr lang="en-CA" sz="800" dirty="0">
                <a:latin typeface="Courier New" charset="0"/>
                <a:cs typeface="Courier New" charset="0"/>
              </a:rPr>
              <a:t>2 Gigabit Ethernet interfaces</a:t>
            </a:r>
          </a:p>
          <a:p>
            <a:pPr algn="l"/>
            <a:r>
              <a:rPr lang="en-CA" sz="800" dirty="0">
                <a:latin typeface="Courier New" charset="0"/>
                <a:cs typeface="Courier New" charset="0"/>
              </a:rPr>
              <a:t>2 Serial(sync/</a:t>
            </a:r>
            <a:r>
              <a:rPr lang="en-CA" sz="800" dirty="0" err="1">
                <a:latin typeface="Courier New" charset="0"/>
                <a:cs typeface="Courier New" charset="0"/>
              </a:rPr>
              <a:t>async</a:t>
            </a:r>
            <a:r>
              <a:rPr lang="en-CA" sz="800" dirty="0">
                <a:latin typeface="Courier New" charset="0"/>
                <a:cs typeface="Courier New" charset="0"/>
              </a:rPr>
              <a:t>) interfaces</a:t>
            </a:r>
          </a:p>
          <a:p>
            <a:pPr algn="l"/>
            <a:r>
              <a:rPr lang="en-CA" sz="800" dirty="0">
                <a:latin typeface="Courier New" charset="0"/>
                <a:cs typeface="Courier New" charset="0"/>
              </a:rPr>
              <a:t>1 terminal line</a:t>
            </a:r>
          </a:p>
          <a:p>
            <a:pPr algn="l"/>
            <a:r>
              <a:rPr lang="en-CA" sz="800" dirty="0">
                <a:latin typeface="Courier New" charset="0"/>
                <a:cs typeface="Courier New" charset="0"/>
              </a:rPr>
              <a:t>DRAM configuration is 64 bits wide with parity disabled.</a:t>
            </a:r>
          </a:p>
          <a:p>
            <a:pPr algn="l"/>
            <a:r>
              <a:rPr lang="en-CA" sz="800" dirty="0">
                <a:latin typeface="Courier New" charset="0"/>
                <a:cs typeface="Courier New" charset="0"/>
              </a:rPr>
              <a:t>255K bytes of non-volatile configuration memory.</a:t>
            </a:r>
          </a:p>
          <a:p>
            <a:pPr algn="l"/>
            <a:r>
              <a:rPr lang="en-CA" sz="800" dirty="0">
                <a:latin typeface="Courier New" charset="0"/>
                <a:cs typeface="Courier New" charset="0"/>
              </a:rPr>
              <a:t>250880K bytes of ATA System CompactFlash 0 (Read/Write)</a:t>
            </a:r>
          </a:p>
          <a:p>
            <a:pPr algn="l"/>
            <a:endParaRPr lang="en-CA" sz="800" dirty="0">
              <a:latin typeface="Courier New" charset="0"/>
              <a:cs typeface="Courier New" charset="0"/>
            </a:endParaRPr>
          </a:p>
          <a:p>
            <a:pPr algn="l"/>
            <a:r>
              <a:rPr lang="en-CA" sz="800" dirty="0">
                <a:latin typeface="Courier New" charset="0"/>
                <a:cs typeface="Courier New" charset="0"/>
              </a:rPr>
              <a:t>&lt;Output omitted&gt;</a:t>
            </a:r>
          </a:p>
          <a:p>
            <a:pPr algn="l"/>
            <a:endParaRPr lang="en-CA" sz="800" dirty="0">
              <a:latin typeface="Courier New" charset="0"/>
              <a:cs typeface="Courier New" charset="0"/>
            </a:endParaRPr>
          </a:p>
          <a:p>
            <a:pPr algn="l"/>
            <a:r>
              <a:rPr lang="en-CA" sz="800" dirty="0">
                <a:latin typeface="Courier New" charset="0"/>
                <a:cs typeface="Courier New" charset="0"/>
              </a:rPr>
              <a:t>Technology Package License Information for Module:'c1900' </a:t>
            </a:r>
          </a:p>
          <a:p>
            <a:pPr algn="l"/>
            <a:endParaRPr lang="en-CA" sz="800" dirty="0">
              <a:latin typeface="Courier New" charset="0"/>
              <a:cs typeface="Courier New" charset="0"/>
            </a:endParaRPr>
          </a:p>
          <a:p>
            <a:pPr algn="l"/>
            <a:r>
              <a:rPr lang="en-CA" sz="800" dirty="0">
                <a:latin typeface="Courier New" charset="0"/>
                <a:cs typeface="Courier New" charset="0"/>
              </a:rPr>
              <a:t>-----------------------------------------------------------------</a:t>
            </a:r>
          </a:p>
          <a:p>
            <a:pPr algn="l"/>
            <a:r>
              <a:rPr lang="en-CA" sz="800" dirty="0">
                <a:latin typeface="Courier New" charset="0"/>
                <a:cs typeface="Courier New" charset="0"/>
              </a:rPr>
              <a:t>Technology    Technology-package           </a:t>
            </a:r>
            <a:r>
              <a:rPr lang="en-CA" sz="800" dirty="0" err="1">
                <a:latin typeface="Courier New" charset="0"/>
                <a:cs typeface="Courier New" charset="0"/>
              </a:rPr>
              <a:t>Technology-package</a:t>
            </a:r>
            <a:endParaRPr lang="en-CA" sz="800" dirty="0">
              <a:latin typeface="Courier New" charset="0"/>
              <a:cs typeface="Courier New" charset="0"/>
            </a:endParaRPr>
          </a:p>
          <a:p>
            <a:pPr algn="l"/>
            <a:r>
              <a:rPr lang="en-CA" sz="800" dirty="0">
                <a:latin typeface="Courier New" charset="0"/>
                <a:cs typeface="Courier New" charset="0"/>
              </a:rPr>
              <a:t>              Current       Type           Next reboot  </a:t>
            </a:r>
          </a:p>
          <a:p>
            <a:pPr algn="l"/>
            <a:r>
              <a:rPr lang="en-CA" sz="800" dirty="0">
                <a:latin typeface="Courier New" charset="0"/>
                <a:cs typeface="Courier New" charset="0"/>
              </a:rPr>
              <a:t>------------------------------------------------------------------</a:t>
            </a:r>
          </a:p>
          <a:p>
            <a:pPr algn="l"/>
            <a:r>
              <a:rPr lang="en-CA" sz="800" dirty="0" err="1">
                <a:latin typeface="Courier New" charset="0"/>
                <a:cs typeface="Courier New" charset="0"/>
              </a:rPr>
              <a:t>ipbase</a:t>
            </a:r>
            <a:r>
              <a:rPr lang="en-CA" sz="800" dirty="0">
                <a:latin typeface="Courier New" charset="0"/>
                <a:cs typeface="Courier New" charset="0"/>
              </a:rPr>
              <a:t>        ipbasek9      Permanent      ipbasek9</a:t>
            </a:r>
          </a:p>
          <a:p>
            <a:pPr algn="l"/>
            <a:r>
              <a:rPr lang="en-CA" sz="800" dirty="0">
                <a:latin typeface="Courier New" charset="0"/>
                <a:cs typeface="Courier New" charset="0"/>
              </a:rPr>
              <a:t>security      None          </a:t>
            </a:r>
            <a:r>
              <a:rPr lang="en-CA" sz="800" dirty="0" err="1">
                <a:latin typeface="Courier New" charset="0"/>
                <a:cs typeface="Courier New" charset="0"/>
              </a:rPr>
              <a:t>None</a:t>
            </a:r>
            <a:r>
              <a:rPr lang="en-CA" sz="800" dirty="0">
                <a:latin typeface="Courier New" charset="0"/>
                <a:cs typeface="Courier New" charset="0"/>
              </a:rPr>
              <a:t>           </a:t>
            </a:r>
            <a:r>
              <a:rPr lang="en-CA" sz="800" dirty="0" err="1">
                <a:latin typeface="Courier New" charset="0"/>
                <a:cs typeface="Courier New" charset="0"/>
              </a:rPr>
              <a:t>None</a:t>
            </a:r>
            <a:endParaRPr lang="en-CA" sz="800" dirty="0">
              <a:latin typeface="Courier New" charset="0"/>
              <a:cs typeface="Courier New" charset="0"/>
            </a:endParaRPr>
          </a:p>
          <a:p>
            <a:pPr algn="l"/>
            <a:r>
              <a:rPr lang="en-CA" sz="800" dirty="0">
                <a:latin typeface="Courier New" charset="0"/>
                <a:cs typeface="Courier New" charset="0"/>
              </a:rPr>
              <a:t>data          None          </a:t>
            </a:r>
            <a:r>
              <a:rPr lang="en-CA" sz="800" dirty="0" err="1">
                <a:latin typeface="Courier New" charset="0"/>
                <a:cs typeface="Courier New" charset="0"/>
              </a:rPr>
              <a:t>None</a:t>
            </a:r>
            <a:r>
              <a:rPr lang="en-CA" sz="800" dirty="0">
                <a:latin typeface="Courier New" charset="0"/>
                <a:cs typeface="Courier New" charset="0"/>
              </a:rPr>
              <a:t>           </a:t>
            </a:r>
            <a:r>
              <a:rPr lang="en-CA" sz="800" dirty="0" err="1">
                <a:latin typeface="Courier New" charset="0"/>
                <a:cs typeface="Courier New" charset="0"/>
              </a:rPr>
              <a:t>None</a:t>
            </a:r>
            <a:endParaRPr lang="en-CA" sz="800" dirty="0">
              <a:latin typeface="Courier New" charset="0"/>
              <a:cs typeface="Courier New" charset="0"/>
            </a:endParaRPr>
          </a:p>
          <a:p>
            <a:pPr algn="l"/>
            <a:endParaRPr lang="en-CA" sz="800" dirty="0">
              <a:latin typeface="Courier New" charset="0"/>
              <a:cs typeface="Courier New" charset="0"/>
            </a:endParaRPr>
          </a:p>
          <a:p>
            <a:pPr algn="l"/>
            <a:r>
              <a:rPr lang="en-CA" sz="800" dirty="0">
                <a:latin typeface="Courier New" charset="0"/>
                <a:cs typeface="Courier New" charset="0"/>
              </a:rPr>
              <a:t>Configuration register is 0x2142 (will be 0x2102 at next reload)</a:t>
            </a:r>
          </a:p>
          <a:p>
            <a:pPr algn="l"/>
            <a:endParaRPr lang="en-CA" sz="800" dirty="0">
              <a:latin typeface="Courier New" charset="0"/>
              <a:cs typeface="Courier New" charset="0"/>
            </a:endParaRPr>
          </a:p>
          <a:p>
            <a:pPr algn="l"/>
            <a:r>
              <a:rPr lang="en-CA" sz="800" dirty="0">
                <a:latin typeface="Courier New" charset="0"/>
                <a:cs typeface="Courier New" charset="0"/>
              </a:rPr>
              <a:t>Router#</a:t>
            </a:r>
          </a:p>
        </p:txBody>
      </p:sp>
      <p:sp>
        <p:nvSpPr>
          <p:cNvPr id="11" name="Rectangle 10"/>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2940563617"/>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a:bodyPr>
          <a:lstStyle/>
          <a:p>
            <a:r>
              <a:rPr lang="en-US" sz="1800" dirty="0" smtClean="0">
                <a:latin typeface="Arial" charset="0"/>
              </a:rPr>
              <a:t>Layer </a:t>
            </a:r>
            <a:r>
              <a:rPr lang="en-US" sz="1800" dirty="0">
                <a:latin typeface="Arial" charset="0"/>
              </a:rPr>
              <a:t>Network</a:t>
            </a:r>
            <a:br>
              <a:rPr lang="en-US" sz="1800" dirty="0">
                <a:latin typeface="Arial" charset="0"/>
              </a:rPr>
            </a:br>
            <a:r>
              <a:rPr lang="en-US" dirty="0" err="1" smtClean="0">
                <a:latin typeface="Arial" charset="0"/>
              </a:rPr>
              <a:t>Mengkonfigurasi</a:t>
            </a:r>
            <a:r>
              <a:rPr lang="en-US" dirty="0" smtClean="0">
                <a:latin typeface="Arial" charset="0"/>
              </a:rPr>
              <a:t> Router Cisco</a:t>
            </a:r>
            <a:endParaRPr lang="en-US" dirty="0">
              <a:latin typeface="Arial" charset="0"/>
            </a:endParaRPr>
          </a:p>
        </p:txBody>
      </p:sp>
      <p:pic>
        <p:nvPicPr>
          <p:cNvPr id="93186" name="Content Placeholder 1" descr="How-to-Configure-Cisco-1941w1.jpg"/>
          <p:cNvPicPr>
            <a:picLocks noGrp="1" noChangeAspect="1"/>
          </p:cNvPicPr>
          <p:nvPr>
            <p:ph idx="1"/>
          </p:nvPr>
        </p:nvPicPr>
        <p:blipFill>
          <a:blip r:embed="rId3">
            <a:extLst>
              <a:ext uri="{28A0092B-C50C-407E-A947-70E740481C1C}">
                <a14:useLocalDpi xmlns:a14="http://schemas.microsoft.com/office/drawing/2010/main" val="0"/>
              </a:ext>
            </a:extLst>
          </a:blip>
          <a:srcRect l="-1752" r="-1752"/>
          <a:stretch>
            <a:fillRect/>
          </a:stretch>
        </p:blipFill>
        <p:spPr/>
      </p:pic>
    </p:spTree>
    <p:extLst>
      <p:ext uri="{BB962C8B-B14F-4D97-AF65-F5344CB8AC3E}">
        <p14:creationId xmlns:p14="http://schemas.microsoft.com/office/powerpoint/2010/main" val="3246680726"/>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fontScale="90000"/>
          </a:bodyPr>
          <a:lstStyle/>
          <a:p>
            <a:r>
              <a:rPr lang="en-US" sz="1800" dirty="0" smtClean="0">
                <a:latin typeface="Arial" charset="0"/>
              </a:rPr>
              <a:t>Configure </a:t>
            </a:r>
            <a:r>
              <a:rPr lang="en-US" sz="1800" dirty="0" err="1" smtClean="0">
                <a:latin typeface="Arial" charset="0"/>
              </a:rPr>
              <a:t>Settingan</a:t>
            </a:r>
            <a:r>
              <a:rPr lang="en-US" sz="1800" dirty="0" smtClean="0">
                <a:latin typeface="Arial" charset="0"/>
              </a:rPr>
              <a:t> </a:t>
            </a:r>
            <a:r>
              <a:rPr lang="en-US" sz="1800" dirty="0" err="1" smtClean="0">
                <a:latin typeface="Arial" charset="0"/>
              </a:rPr>
              <a:t>Awal</a:t>
            </a:r>
            <a:r>
              <a:rPr lang="en-US" sz="1800" dirty="0">
                <a:latin typeface="Arial" charset="0"/>
              </a:rPr>
              <a:t/>
            </a:r>
            <a:br>
              <a:rPr lang="en-US" sz="1800" dirty="0">
                <a:latin typeface="Arial" charset="0"/>
              </a:rPr>
            </a:br>
            <a:r>
              <a:rPr lang="en-US" sz="4000" dirty="0" err="1">
                <a:latin typeface="Arial" charset="0"/>
              </a:rPr>
              <a:t>Langkah</a:t>
            </a:r>
            <a:r>
              <a:rPr lang="en-US" sz="4000" dirty="0">
                <a:latin typeface="Arial" charset="0"/>
              </a:rPr>
              <a:t> – </a:t>
            </a:r>
            <a:r>
              <a:rPr lang="en-US" sz="4000" dirty="0" err="1">
                <a:latin typeface="Arial" charset="0"/>
              </a:rPr>
              <a:t>Langkah</a:t>
            </a:r>
            <a:r>
              <a:rPr lang="en-US" sz="4000" dirty="0">
                <a:latin typeface="Arial" charset="0"/>
              </a:rPr>
              <a:t> </a:t>
            </a:r>
            <a:r>
              <a:rPr lang="en-US" sz="4000" dirty="0" err="1">
                <a:latin typeface="Arial" charset="0"/>
              </a:rPr>
              <a:t>Mengkonfigurasi</a:t>
            </a:r>
            <a:r>
              <a:rPr lang="en-US" sz="4000" dirty="0">
                <a:latin typeface="Arial" charset="0"/>
              </a:rPr>
              <a:t> Router</a:t>
            </a:r>
            <a:endParaRPr lang="en-US" dirty="0">
              <a:latin typeface="Arial" charset="0"/>
            </a:endParaRPr>
          </a:p>
        </p:txBody>
      </p:sp>
      <p:cxnSp>
        <p:nvCxnSpPr>
          <p:cNvPr id="4" name="Straight Connector 3"/>
          <p:cNvCxnSpPr/>
          <p:nvPr/>
        </p:nvCxnSpPr>
        <p:spPr bwMode="auto">
          <a:xfrm flipH="1">
            <a:off x="5384800" y="1568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35" name="TextBox 4"/>
          <p:cNvSpPr txBox="1">
            <a:spLocks noChangeArrowheads="1"/>
          </p:cNvSpPr>
          <p:nvPr/>
        </p:nvSpPr>
        <p:spPr bwMode="auto">
          <a:xfrm>
            <a:off x="442913" y="2949575"/>
            <a:ext cx="3803650" cy="116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Router&gt; </a:t>
            </a:r>
            <a:r>
              <a:rPr lang="en-CA" sz="1100" b="1">
                <a:latin typeface="Courier New" charset="0"/>
                <a:cs typeface="Courier New" charset="0"/>
              </a:rPr>
              <a:t>enable</a:t>
            </a:r>
          </a:p>
          <a:p>
            <a:pPr algn="l"/>
            <a:r>
              <a:rPr lang="en-CA" sz="1100">
                <a:latin typeface="Courier New" charset="0"/>
                <a:cs typeface="Courier New" charset="0"/>
              </a:rPr>
              <a:t>Router# </a:t>
            </a:r>
            <a:r>
              <a:rPr lang="en-CA" sz="1100" b="1">
                <a:latin typeface="Courier New" charset="0"/>
                <a:cs typeface="Courier New" charset="0"/>
              </a:rPr>
              <a:t>configure terminal </a:t>
            </a:r>
          </a:p>
          <a:p>
            <a:pPr algn="l"/>
            <a:r>
              <a:rPr lang="en-CA" sz="1100">
                <a:latin typeface="Courier New" charset="0"/>
                <a:cs typeface="Courier New" charset="0"/>
              </a:rPr>
              <a:t>Enter configuration commands, one per line.  End with CNTL/Z.</a:t>
            </a:r>
          </a:p>
          <a:p>
            <a:pPr algn="l"/>
            <a:r>
              <a:rPr lang="en-CA" sz="1100">
                <a:latin typeface="Courier New" charset="0"/>
                <a:cs typeface="Courier New" charset="0"/>
              </a:rPr>
              <a:t>Router(config)# </a:t>
            </a:r>
            <a:r>
              <a:rPr lang="en-CA" sz="1100" b="1">
                <a:latin typeface="Courier New" charset="0"/>
                <a:cs typeface="Courier New" charset="0"/>
              </a:rPr>
              <a:t>hostname R1</a:t>
            </a:r>
          </a:p>
          <a:p>
            <a:pPr algn="l"/>
            <a:r>
              <a:rPr lang="en-CA" sz="1100">
                <a:latin typeface="Courier New" charset="0"/>
                <a:cs typeface="Courier New" charset="0"/>
              </a:rPr>
              <a:t>R1(config)#</a:t>
            </a:r>
          </a:p>
        </p:txBody>
      </p:sp>
      <p:cxnSp>
        <p:nvCxnSpPr>
          <p:cNvPr id="6" name="Straight Connector 5"/>
          <p:cNvCxnSpPr>
            <a:stCxn id="95249" idx="3"/>
            <a:endCxn id="95264" idx="1"/>
          </p:cNvCxnSpPr>
          <p:nvPr/>
        </p:nvCxnSpPr>
        <p:spPr bwMode="auto">
          <a:xfrm>
            <a:off x="7283450" y="2282825"/>
            <a:ext cx="409575"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a:stCxn id="95246" idx="3"/>
            <a:endCxn id="95262" idx="3"/>
          </p:cNvCxnSpPr>
          <p:nvPr/>
        </p:nvCxnSpPr>
        <p:spPr bwMode="auto">
          <a:xfrm flipV="1">
            <a:off x="7280275" y="1549400"/>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38" name="Freeform 9"/>
          <p:cNvSpPr>
            <a:spLocks/>
          </p:cNvSpPr>
          <p:nvPr/>
        </p:nvSpPr>
        <p:spPr bwMode="auto">
          <a:xfrm>
            <a:off x="3619500" y="1747838"/>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 name="Straight Connector 8"/>
          <p:cNvCxnSpPr>
            <a:stCxn id="95243" idx="1"/>
            <a:endCxn id="95271" idx="0"/>
          </p:cNvCxnSpPr>
          <p:nvPr/>
        </p:nvCxnSpPr>
        <p:spPr bwMode="auto">
          <a:xfrm flipV="1">
            <a:off x="1630363" y="1808163"/>
            <a:ext cx="1747837" cy="4810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 name="Straight Connector 9"/>
          <p:cNvCxnSpPr>
            <a:stCxn id="95241" idx="0"/>
            <a:endCxn id="95271" idx="0"/>
          </p:cNvCxnSpPr>
          <p:nvPr/>
        </p:nvCxnSpPr>
        <p:spPr bwMode="auto">
          <a:xfrm>
            <a:off x="1998663" y="1389063"/>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524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3890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TextBox 11"/>
          <p:cNvSpPr txBox="1">
            <a:spLocks noChangeArrowheads="1"/>
          </p:cNvSpPr>
          <p:nvPr/>
        </p:nvSpPr>
        <p:spPr bwMode="auto">
          <a:xfrm>
            <a:off x="1427163" y="109220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9524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1320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stCxn id="95249" idx="1"/>
            <a:endCxn id="95248" idx="0"/>
          </p:cNvCxnSpPr>
          <p:nvPr/>
        </p:nvCxnSpPr>
        <p:spPr bwMode="auto">
          <a:xfrm flipH="1" flipV="1">
            <a:off x="5519738" y="1808163"/>
            <a:ext cx="1028700" cy="47466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a:stCxn id="95246" idx="1"/>
          </p:cNvCxnSpPr>
          <p:nvPr/>
        </p:nvCxnSpPr>
        <p:spPr bwMode="auto">
          <a:xfrm flipH="1">
            <a:off x="5384800" y="1568450"/>
            <a:ext cx="1160463" cy="3667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524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4112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7"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1633538"/>
            <a:ext cx="6937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8" name="TextBox 17"/>
          <p:cNvSpPr txBox="1">
            <a:spLocks noChangeArrowheads="1"/>
          </p:cNvSpPr>
          <p:nvPr/>
        </p:nvSpPr>
        <p:spPr bwMode="auto">
          <a:xfrm>
            <a:off x="5329238" y="1808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9524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21256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0" name="TextBox 19"/>
          <p:cNvSpPr txBox="1">
            <a:spLocks noChangeArrowheads="1"/>
          </p:cNvSpPr>
          <p:nvPr/>
        </p:nvSpPr>
        <p:spPr bwMode="auto">
          <a:xfrm>
            <a:off x="1335088" y="2430463"/>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95251" name="TextBox 20"/>
          <p:cNvSpPr txBox="1">
            <a:spLocks noChangeArrowheads="1"/>
          </p:cNvSpPr>
          <p:nvPr/>
        </p:nvSpPr>
        <p:spPr bwMode="auto">
          <a:xfrm>
            <a:off x="6424613" y="1116013"/>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95252" name="TextBox 21"/>
          <p:cNvSpPr txBox="1">
            <a:spLocks noChangeArrowheads="1"/>
          </p:cNvSpPr>
          <p:nvPr/>
        </p:nvSpPr>
        <p:spPr bwMode="auto">
          <a:xfrm>
            <a:off x="6434138" y="24145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95253" name="TextBox 22"/>
          <p:cNvSpPr txBox="1">
            <a:spLocks noChangeArrowheads="1"/>
          </p:cNvSpPr>
          <p:nvPr/>
        </p:nvSpPr>
        <p:spPr bwMode="auto">
          <a:xfrm>
            <a:off x="3690938" y="1347788"/>
            <a:ext cx="15906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95254" name="TextBox 23"/>
          <p:cNvSpPr txBox="1">
            <a:spLocks noChangeArrowheads="1"/>
          </p:cNvSpPr>
          <p:nvPr/>
        </p:nvSpPr>
        <p:spPr bwMode="auto">
          <a:xfrm>
            <a:off x="4754563" y="1677988"/>
            <a:ext cx="4587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95255" name="Rectangle 24"/>
          <p:cNvSpPr>
            <a:spLocks noChangeArrowheads="1"/>
          </p:cNvSpPr>
          <p:nvPr/>
        </p:nvSpPr>
        <p:spPr bwMode="auto">
          <a:xfrm>
            <a:off x="1095375" y="1266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56"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32397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a:stCxn id="95241" idx="1"/>
            <a:endCxn id="95256" idx="3"/>
          </p:cNvCxnSpPr>
          <p:nvPr/>
        </p:nvCxnSpPr>
        <p:spPr bwMode="auto">
          <a:xfrm flipH="1">
            <a:off x="1196975" y="1546225"/>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58" name="Rectangle 27"/>
          <p:cNvSpPr>
            <a:spLocks noChangeArrowheads="1"/>
          </p:cNvSpPr>
          <p:nvPr/>
        </p:nvSpPr>
        <p:spPr bwMode="auto">
          <a:xfrm>
            <a:off x="1095375" y="2011363"/>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59"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2068513"/>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a:stCxn id="95243" idx="1"/>
            <a:endCxn id="95259" idx="3"/>
          </p:cNvCxnSpPr>
          <p:nvPr/>
        </p:nvCxnSpPr>
        <p:spPr bwMode="auto">
          <a:xfrm flipH="1">
            <a:off x="1196975" y="2289175"/>
            <a:ext cx="433388" cy="158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261" name="Rectangle 30"/>
          <p:cNvSpPr>
            <a:spLocks noChangeArrowheads="1"/>
          </p:cNvSpPr>
          <p:nvPr/>
        </p:nvSpPr>
        <p:spPr bwMode="auto">
          <a:xfrm>
            <a:off x="7394575" y="12747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62"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38" y="13271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3" name="Rectangle 32"/>
          <p:cNvSpPr>
            <a:spLocks noChangeArrowheads="1"/>
          </p:cNvSpPr>
          <p:nvPr/>
        </p:nvSpPr>
        <p:spPr bwMode="auto">
          <a:xfrm>
            <a:off x="7408863" y="201453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5264" name="Picture 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025" y="20716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5" name="TextBox 34"/>
          <p:cNvSpPr txBox="1">
            <a:spLocks noChangeArrowheads="1"/>
          </p:cNvSpPr>
          <p:nvPr/>
        </p:nvSpPr>
        <p:spPr bwMode="auto">
          <a:xfrm>
            <a:off x="5754688" y="1482725"/>
            <a:ext cx="301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5266" name="TextBox 35"/>
          <p:cNvSpPr txBox="1">
            <a:spLocks noChangeArrowheads="1"/>
          </p:cNvSpPr>
          <p:nvPr/>
        </p:nvSpPr>
        <p:spPr bwMode="auto">
          <a:xfrm>
            <a:off x="5761038" y="1998663"/>
            <a:ext cx="3032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5267" name="TextBox 36"/>
          <p:cNvSpPr txBox="1">
            <a:spLocks noChangeArrowheads="1"/>
          </p:cNvSpPr>
          <p:nvPr/>
        </p:nvSpPr>
        <p:spPr bwMode="auto">
          <a:xfrm>
            <a:off x="2627313" y="19415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95268" name="TextBox 37"/>
          <p:cNvSpPr txBox="1">
            <a:spLocks noChangeArrowheads="1"/>
          </p:cNvSpPr>
          <p:nvPr/>
        </p:nvSpPr>
        <p:spPr bwMode="auto">
          <a:xfrm>
            <a:off x="3665538" y="1711325"/>
            <a:ext cx="592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95269" name="TextBox 38"/>
          <p:cNvSpPr txBox="1">
            <a:spLocks noChangeArrowheads="1"/>
          </p:cNvSpPr>
          <p:nvPr/>
        </p:nvSpPr>
        <p:spPr bwMode="auto">
          <a:xfrm>
            <a:off x="2640013" y="1277938"/>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pic>
        <p:nvPicPr>
          <p:cNvPr id="95270"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633538"/>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71" name="TextBox 40"/>
          <p:cNvSpPr txBox="1">
            <a:spLocks noChangeArrowheads="1"/>
          </p:cNvSpPr>
          <p:nvPr/>
        </p:nvSpPr>
        <p:spPr bwMode="auto">
          <a:xfrm>
            <a:off x="3187700" y="1808163"/>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95272" name="Rectangle 41"/>
          <p:cNvSpPr>
            <a:spLocks noChangeArrowheads="1"/>
          </p:cNvSpPr>
          <p:nvPr/>
        </p:nvSpPr>
        <p:spPr bwMode="auto">
          <a:xfrm>
            <a:off x="323850" y="1365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95273" name="Rectangle 42"/>
          <p:cNvSpPr>
            <a:spLocks noChangeArrowheads="1"/>
          </p:cNvSpPr>
          <p:nvPr/>
        </p:nvSpPr>
        <p:spPr bwMode="auto">
          <a:xfrm>
            <a:off x="323850" y="211137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95274" name="TextBox 43"/>
          <p:cNvSpPr txBox="1">
            <a:spLocks noChangeArrowheads="1"/>
          </p:cNvSpPr>
          <p:nvPr/>
        </p:nvSpPr>
        <p:spPr bwMode="auto">
          <a:xfrm>
            <a:off x="4646613" y="2935288"/>
            <a:ext cx="3803650" cy="116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Router&gt; </a:t>
            </a:r>
            <a:r>
              <a:rPr lang="en-CA" sz="1100" b="1">
                <a:latin typeface="Courier New" charset="0"/>
                <a:cs typeface="Courier New" charset="0"/>
              </a:rPr>
              <a:t>en</a:t>
            </a:r>
          </a:p>
          <a:p>
            <a:pPr algn="l"/>
            <a:r>
              <a:rPr lang="en-CA" sz="1100">
                <a:latin typeface="Courier New" charset="0"/>
                <a:cs typeface="Courier New" charset="0"/>
              </a:rPr>
              <a:t>Router# </a:t>
            </a:r>
            <a:r>
              <a:rPr lang="en-CA" sz="1100" b="1">
                <a:latin typeface="Courier New" charset="0"/>
                <a:cs typeface="Courier New" charset="0"/>
              </a:rPr>
              <a:t>conf t</a:t>
            </a:r>
          </a:p>
          <a:p>
            <a:pPr algn="l"/>
            <a:r>
              <a:rPr lang="en-CA" sz="1100">
                <a:latin typeface="Courier New" charset="0"/>
                <a:cs typeface="Courier New" charset="0"/>
              </a:rPr>
              <a:t>Enter configuration commands, one per line.  End with CNTL/Z.</a:t>
            </a:r>
          </a:p>
          <a:p>
            <a:pPr algn="l"/>
            <a:r>
              <a:rPr lang="en-CA" sz="1100">
                <a:latin typeface="Courier New" charset="0"/>
                <a:cs typeface="Courier New" charset="0"/>
              </a:rPr>
              <a:t>Router(config)# </a:t>
            </a:r>
            <a:r>
              <a:rPr lang="en-CA" sz="1100" b="1">
                <a:latin typeface="Courier New" charset="0"/>
                <a:cs typeface="Courier New" charset="0"/>
              </a:rPr>
              <a:t>ho R1</a:t>
            </a:r>
          </a:p>
          <a:p>
            <a:pPr algn="l"/>
            <a:r>
              <a:rPr lang="en-CA" sz="1100">
                <a:latin typeface="Courier New" charset="0"/>
                <a:cs typeface="Courier New" charset="0"/>
              </a:rPr>
              <a:t>R2(config)#</a:t>
            </a:r>
          </a:p>
        </p:txBody>
      </p:sp>
      <p:cxnSp>
        <p:nvCxnSpPr>
          <p:cNvPr id="45" name="Straight Arrow Connector 44"/>
          <p:cNvCxnSpPr/>
          <p:nvPr/>
        </p:nvCxnSpPr>
        <p:spPr>
          <a:xfrm flipV="1">
            <a:off x="3346450" y="2125663"/>
            <a:ext cx="0" cy="8239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276" name="TextBox 45"/>
          <p:cNvSpPr txBox="1">
            <a:spLocks noChangeArrowheads="1"/>
          </p:cNvSpPr>
          <p:nvPr/>
        </p:nvSpPr>
        <p:spPr bwMode="auto">
          <a:xfrm>
            <a:off x="4200525" y="345440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400"/>
              <a:t>OR</a:t>
            </a:r>
          </a:p>
        </p:txBody>
      </p:sp>
      <p:sp>
        <p:nvSpPr>
          <p:cNvPr id="95277" name="TextBox 132"/>
          <p:cNvSpPr txBox="1">
            <a:spLocks noChangeArrowheads="1"/>
          </p:cNvSpPr>
          <p:nvPr/>
        </p:nvSpPr>
        <p:spPr bwMode="auto">
          <a:xfrm>
            <a:off x="446088" y="4181475"/>
            <a:ext cx="3586162" cy="2419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R1(config)# </a:t>
            </a:r>
            <a:r>
              <a:rPr lang="en-CA" sz="1100" b="1">
                <a:latin typeface="Courier New" charset="0"/>
                <a:cs typeface="Courier New" charset="0"/>
              </a:rPr>
              <a:t>enable secret class</a:t>
            </a:r>
          </a:p>
          <a:p>
            <a:pPr algn="l"/>
            <a:r>
              <a:rPr lang="en-CA" sz="1100">
                <a:latin typeface="Courier New" charset="0"/>
                <a:cs typeface="Courier New" charset="0"/>
              </a:rPr>
              <a:t>R1(config)# </a:t>
            </a:r>
          </a:p>
          <a:p>
            <a:pPr algn="l"/>
            <a:r>
              <a:rPr lang="en-CA" sz="1100">
                <a:latin typeface="Courier New" charset="0"/>
                <a:cs typeface="Courier New" charset="0"/>
              </a:rPr>
              <a:t>R1(config)# </a:t>
            </a:r>
            <a:r>
              <a:rPr lang="en-CA" sz="1100" b="1">
                <a:latin typeface="Courier New" charset="0"/>
                <a:cs typeface="Courier New" charset="0"/>
              </a:rPr>
              <a:t>line console 0</a:t>
            </a:r>
          </a:p>
          <a:p>
            <a:pPr algn="l"/>
            <a:r>
              <a:rPr lang="en-CA" sz="1100">
                <a:latin typeface="Courier New" charset="0"/>
                <a:cs typeface="Courier New" charset="0"/>
              </a:rPr>
              <a:t>R1(config-line)# </a:t>
            </a:r>
            <a:r>
              <a:rPr lang="en-CA" sz="1100" b="1">
                <a:latin typeface="Courier New" charset="0"/>
                <a:cs typeface="Courier New" charset="0"/>
              </a:rPr>
              <a:t>password cisco</a:t>
            </a:r>
          </a:p>
          <a:p>
            <a:pPr algn="l"/>
            <a:r>
              <a:rPr lang="en-CA" sz="1100">
                <a:latin typeface="Courier New" charset="0"/>
                <a:cs typeface="Courier New" charset="0"/>
              </a:rPr>
              <a:t>R1(config-line)# </a:t>
            </a:r>
            <a:r>
              <a:rPr lang="en-CA" sz="1100" b="1">
                <a:latin typeface="Courier New" charset="0"/>
                <a:cs typeface="Courier New" charset="0"/>
              </a:rPr>
              <a:t>login</a:t>
            </a:r>
          </a:p>
          <a:p>
            <a:pPr algn="l"/>
            <a:r>
              <a:rPr lang="en-CA" sz="1100">
                <a:latin typeface="Courier New" charset="0"/>
                <a:cs typeface="Courier New" charset="0"/>
              </a:rPr>
              <a:t>R1(config-line)# </a:t>
            </a:r>
            <a:r>
              <a:rPr lang="en-CA" sz="1100" b="1">
                <a:latin typeface="Courier New" charset="0"/>
                <a:cs typeface="Courier New" charset="0"/>
              </a:rPr>
              <a:t>exit</a:t>
            </a:r>
          </a:p>
          <a:p>
            <a:pPr algn="l"/>
            <a:r>
              <a:rPr lang="en-CA" sz="1100">
                <a:latin typeface="Courier New" charset="0"/>
                <a:cs typeface="Courier New" charset="0"/>
              </a:rPr>
              <a:t>R1(config)#</a:t>
            </a:r>
          </a:p>
          <a:p>
            <a:pPr algn="l"/>
            <a:r>
              <a:rPr lang="en-CA" sz="1100">
                <a:latin typeface="Courier New" charset="0"/>
                <a:cs typeface="Courier New" charset="0"/>
              </a:rPr>
              <a:t>R1(config)# </a:t>
            </a:r>
            <a:r>
              <a:rPr lang="en-CA" sz="1100" b="1">
                <a:latin typeface="Courier New" charset="0"/>
                <a:cs typeface="Courier New" charset="0"/>
              </a:rPr>
              <a:t>line vty 0 4</a:t>
            </a:r>
          </a:p>
          <a:p>
            <a:pPr algn="l"/>
            <a:r>
              <a:rPr lang="en-CA" sz="1100">
                <a:latin typeface="Courier New" charset="0"/>
                <a:cs typeface="Courier New" charset="0"/>
              </a:rPr>
              <a:t>R1(config-line)# </a:t>
            </a:r>
            <a:r>
              <a:rPr lang="en-CA" sz="1100" b="1">
                <a:latin typeface="Courier New" charset="0"/>
                <a:cs typeface="Courier New" charset="0"/>
              </a:rPr>
              <a:t>password cisco</a:t>
            </a:r>
          </a:p>
          <a:p>
            <a:pPr algn="l"/>
            <a:r>
              <a:rPr lang="en-CA" sz="1100">
                <a:latin typeface="Courier New" charset="0"/>
                <a:cs typeface="Courier New" charset="0"/>
              </a:rPr>
              <a:t>R1(config-line)# </a:t>
            </a:r>
            <a:r>
              <a:rPr lang="en-CA" sz="1100" b="1">
                <a:latin typeface="Courier New" charset="0"/>
                <a:cs typeface="Courier New" charset="0"/>
              </a:rPr>
              <a:t>login</a:t>
            </a:r>
          </a:p>
          <a:p>
            <a:pPr algn="l"/>
            <a:r>
              <a:rPr lang="en-CA" sz="1100">
                <a:latin typeface="Courier New" charset="0"/>
                <a:cs typeface="Courier New" charset="0"/>
              </a:rPr>
              <a:t>R1(config-line)# </a:t>
            </a:r>
            <a:r>
              <a:rPr lang="en-CA" sz="1100" b="1">
                <a:latin typeface="Courier New" charset="0"/>
                <a:cs typeface="Courier New" charset="0"/>
              </a:rPr>
              <a:t>exit</a:t>
            </a:r>
          </a:p>
          <a:p>
            <a:pPr algn="l"/>
            <a:r>
              <a:rPr lang="en-CA" sz="1100">
                <a:latin typeface="Courier New" charset="0"/>
                <a:cs typeface="Courier New" charset="0"/>
              </a:rPr>
              <a:t>R1(config)# </a:t>
            </a:r>
          </a:p>
          <a:p>
            <a:pPr algn="l"/>
            <a:r>
              <a:rPr lang="en-CA" sz="1100">
                <a:latin typeface="Courier New" charset="0"/>
                <a:cs typeface="Courier New" charset="0"/>
              </a:rPr>
              <a:t>R1(config)# </a:t>
            </a:r>
            <a:r>
              <a:rPr lang="en-CA" sz="1100" b="1">
                <a:latin typeface="Courier New" charset="0"/>
                <a:cs typeface="Courier New" charset="0"/>
              </a:rPr>
              <a:t>service password-encryption</a:t>
            </a:r>
          </a:p>
          <a:p>
            <a:pPr algn="l"/>
            <a:r>
              <a:rPr lang="en-CA" sz="1100">
                <a:latin typeface="Courier New" charset="0"/>
                <a:cs typeface="Courier New" charset="0"/>
              </a:rPr>
              <a:t>R1(config)#</a:t>
            </a:r>
            <a:r>
              <a:rPr lang="en-CA" sz="1100" b="1">
                <a:latin typeface="Courier New" charset="0"/>
                <a:cs typeface="Courier New" charset="0"/>
              </a:rPr>
              <a:t> </a:t>
            </a:r>
          </a:p>
        </p:txBody>
      </p:sp>
      <p:sp>
        <p:nvSpPr>
          <p:cNvPr id="95278" name="TextBox 133"/>
          <p:cNvSpPr txBox="1">
            <a:spLocks noChangeArrowheads="1"/>
          </p:cNvSpPr>
          <p:nvPr/>
        </p:nvSpPr>
        <p:spPr bwMode="auto">
          <a:xfrm>
            <a:off x="4230688" y="4181475"/>
            <a:ext cx="4754562"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R1(config)# </a:t>
            </a:r>
            <a:r>
              <a:rPr lang="en-CA" sz="1100" b="1">
                <a:latin typeface="Courier New" charset="0"/>
                <a:cs typeface="Courier New" charset="0"/>
              </a:rPr>
              <a:t>banner motd #</a:t>
            </a:r>
          </a:p>
          <a:p>
            <a:pPr algn="l"/>
            <a:r>
              <a:rPr lang="en-CA" sz="1100">
                <a:latin typeface="Courier New" charset="0"/>
                <a:cs typeface="Courier New" charset="0"/>
              </a:rPr>
              <a:t>Enter TEXT message.  End with the character '#'.</a:t>
            </a:r>
          </a:p>
          <a:p>
            <a:pPr algn="l"/>
            <a:r>
              <a:rPr lang="en-CA" sz="1100">
                <a:latin typeface="Courier New" charset="0"/>
                <a:cs typeface="Courier New" charset="0"/>
              </a:rPr>
              <a:t>    ***********************************************</a:t>
            </a:r>
          </a:p>
          <a:p>
            <a:pPr algn="l"/>
            <a:r>
              <a:rPr lang="en-CA" sz="1100">
                <a:latin typeface="Courier New" charset="0"/>
                <a:cs typeface="Courier New" charset="0"/>
              </a:rPr>
              <a:t>      WARNING: Unauthorized access is prohibited!</a:t>
            </a:r>
          </a:p>
          <a:p>
            <a:pPr algn="l"/>
            <a:r>
              <a:rPr lang="en-CA" sz="1100">
                <a:latin typeface="Courier New" charset="0"/>
                <a:cs typeface="Courier New" charset="0"/>
              </a:rPr>
              <a:t>    ***********************************************</a:t>
            </a:r>
          </a:p>
          <a:p>
            <a:pPr algn="l"/>
            <a:r>
              <a:rPr lang="en-CA" sz="1100">
                <a:latin typeface="Courier New" charset="0"/>
                <a:cs typeface="Courier New" charset="0"/>
              </a:rPr>
              <a:t>#</a:t>
            </a:r>
          </a:p>
          <a:p>
            <a:pPr algn="l"/>
            <a:endParaRPr lang="en-CA" sz="1100">
              <a:latin typeface="Courier New" charset="0"/>
              <a:cs typeface="Courier New" charset="0"/>
            </a:endParaRPr>
          </a:p>
          <a:p>
            <a:pPr algn="l"/>
            <a:r>
              <a:rPr lang="en-CA" sz="1100">
                <a:latin typeface="Courier New" charset="0"/>
                <a:cs typeface="Courier New" charset="0"/>
              </a:rPr>
              <a:t>R1(config)#</a:t>
            </a:r>
            <a:endParaRPr lang="en-CA" sz="1100" b="1">
              <a:latin typeface="Courier New" charset="0"/>
              <a:cs typeface="Courier New" charset="0"/>
            </a:endParaRPr>
          </a:p>
        </p:txBody>
      </p:sp>
      <p:sp>
        <p:nvSpPr>
          <p:cNvPr id="95279" name="TextBox 134"/>
          <p:cNvSpPr txBox="1">
            <a:spLocks noChangeArrowheads="1"/>
          </p:cNvSpPr>
          <p:nvPr/>
        </p:nvSpPr>
        <p:spPr bwMode="auto">
          <a:xfrm>
            <a:off x="4213225" y="5816600"/>
            <a:ext cx="4770438" cy="82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 </a:t>
            </a:r>
            <a:r>
              <a:rPr lang="en-CA" sz="1100" b="1">
                <a:latin typeface="Courier New" charset="0"/>
                <a:cs typeface="Courier New" charset="0"/>
              </a:rPr>
              <a:t>copy running-config startup-config </a:t>
            </a:r>
          </a:p>
          <a:p>
            <a:pPr algn="l"/>
            <a:r>
              <a:rPr lang="en-CA" sz="1100">
                <a:latin typeface="Courier New" charset="0"/>
                <a:cs typeface="Courier New" charset="0"/>
              </a:rPr>
              <a:t>Destination filename [startup-config]? </a:t>
            </a:r>
          </a:p>
          <a:p>
            <a:pPr algn="l"/>
            <a:r>
              <a:rPr lang="en-CA" sz="1100">
                <a:latin typeface="Courier New" charset="0"/>
                <a:cs typeface="Courier New" charset="0"/>
              </a:rPr>
              <a:t>Building configuration...</a:t>
            </a:r>
          </a:p>
          <a:p>
            <a:pPr algn="l"/>
            <a:r>
              <a:rPr lang="en-CA" sz="1100">
                <a:latin typeface="Courier New" charset="0"/>
                <a:cs typeface="Courier New" charset="0"/>
              </a:rPr>
              <a:t>[OK]</a:t>
            </a:r>
          </a:p>
          <a:p>
            <a:pPr algn="l"/>
            <a:r>
              <a:rPr lang="en-CA" sz="1100">
                <a:latin typeface="Courier New" charset="0"/>
                <a:cs typeface="Courier New" charset="0"/>
              </a:rPr>
              <a:t>R1#</a:t>
            </a:r>
            <a:endParaRPr lang="en-CA" sz="1100" b="1">
              <a:latin typeface="Courier New" charset="0"/>
              <a:cs typeface="Courier New" charset="0"/>
            </a:endParaRPr>
          </a:p>
        </p:txBody>
      </p:sp>
      <p:sp>
        <p:nvSpPr>
          <p:cNvPr id="49" name="Rectangle 48"/>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143351138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normAutofit fontScale="90000"/>
          </a:bodyPr>
          <a:lstStyle/>
          <a:p>
            <a:pPr eaLnBrk="1" hangingPunct="1"/>
            <a:r>
              <a:rPr lang="en-US" sz="1800" dirty="0" err="1" smtClean="0">
                <a:latin typeface="Arial" charset="0"/>
              </a:rPr>
              <a:t>Mengkonfigurasi</a:t>
            </a:r>
            <a:r>
              <a:rPr lang="en-US" sz="1800" dirty="0" smtClean="0">
                <a:latin typeface="Arial" charset="0"/>
              </a:rPr>
              <a:t> </a:t>
            </a:r>
            <a:r>
              <a:rPr lang="en-US" sz="1800" dirty="0" err="1" smtClean="0">
                <a:latin typeface="Arial" charset="0"/>
              </a:rPr>
              <a:t>Antarmuka</a:t>
            </a:r>
            <a:r>
              <a:rPr lang="en-US" sz="1800" dirty="0">
                <a:latin typeface="Arial" charset="0"/>
              </a:rPr>
              <a:t/>
            </a:r>
            <a:br>
              <a:rPr lang="en-US" sz="1800" dirty="0">
                <a:latin typeface="Arial" charset="0"/>
              </a:rPr>
            </a:br>
            <a:r>
              <a:rPr lang="en-US" dirty="0" err="1" smtClean="0">
                <a:latin typeface="Arial" charset="0"/>
              </a:rPr>
              <a:t>Mengkonfigurasi</a:t>
            </a:r>
            <a:r>
              <a:rPr lang="en-US" dirty="0" smtClean="0">
                <a:latin typeface="Arial" charset="0"/>
              </a:rPr>
              <a:t> </a:t>
            </a:r>
            <a:r>
              <a:rPr lang="en-US" dirty="0" err="1" smtClean="0">
                <a:latin typeface="Arial" charset="0"/>
              </a:rPr>
              <a:t>Antarmuka</a:t>
            </a:r>
            <a:r>
              <a:rPr lang="en-US" dirty="0" smtClean="0">
                <a:latin typeface="Arial" charset="0"/>
              </a:rPr>
              <a:t>  LAN</a:t>
            </a:r>
            <a:endParaRPr lang="en-US" dirty="0">
              <a:latin typeface="Arial" charset="0"/>
            </a:endParaRPr>
          </a:p>
        </p:txBody>
      </p:sp>
      <p:cxnSp>
        <p:nvCxnSpPr>
          <p:cNvPr id="4" name="Straight Connector 3"/>
          <p:cNvCxnSpPr/>
          <p:nvPr/>
        </p:nvCxnSpPr>
        <p:spPr bwMode="auto">
          <a:xfrm flipH="1">
            <a:off x="5384800" y="177958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a:stCxn id="97296" idx="3"/>
            <a:endCxn id="97311" idx="1"/>
          </p:cNvCxnSpPr>
          <p:nvPr/>
        </p:nvCxnSpPr>
        <p:spPr bwMode="auto">
          <a:xfrm>
            <a:off x="7283450" y="2495550"/>
            <a:ext cx="409575"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a:stCxn id="97293" idx="3"/>
            <a:endCxn id="97309" idx="3"/>
          </p:cNvCxnSpPr>
          <p:nvPr/>
        </p:nvCxnSpPr>
        <p:spPr bwMode="auto">
          <a:xfrm flipV="1">
            <a:off x="7280275" y="1762125"/>
            <a:ext cx="896938" cy="174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285" name="Freeform 9"/>
          <p:cNvSpPr>
            <a:spLocks/>
          </p:cNvSpPr>
          <p:nvPr/>
        </p:nvSpPr>
        <p:spPr bwMode="auto">
          <a:xfrm>
            <a:off x="3619500" y="1958975"/>
            <a:ext cx="1595438" cy="173038"/>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 name="Straight Connector 7"/>
          <p:cNvCxnSpPr>
            <a:stCxn id="97290" idx="1"/>
            <a:endCxn id="97318" idx="0"/>
          </p:cNvCxnSpPr>
          <p:nvPr/>
        </p:nvCxnSpPr>
        <p:spPr bwMode="auto">
          <a:xfrm flipV="1">
            <a:off x="1630363" y="2019300"/>
            <a:ext cx="1747837" cy="4810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a:stCxn id="97288" idx="0"/>
            <a:endCxn id="97318" idx="0"/>
          </p:cNvCxnSpPr>
          <p:nvPr/>
        </p:nvCxnSpPr>
        <p:spPr bwMode="auto">
          <a:xfrm>
            <a:off x="1998663" y="1600200"/>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728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6002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TextBox 10"/>
          <p:cNvSpPr txBox="1">
            <a:spLocks noChangeArrowheads="1"/>
          </p:cNvSpPr>
          <p:nvPr/>
        </p:nvSpPr>
        <p:spPr bwMode="auto">
          <a:xfrm>
            <a:off x="1427163" y="1303338"/>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9729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34315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stCxn id="97296" idx="1"/>
            <a:endCxn id="97295" idx="0"/>
          </p:cNvCxnSpPr>
          <p:nvPr/>
        </p:nvCxnSpPr>
        <p:spPr bwMode="auto">
          <a:xfrm flipH="1" flipV="1">
            <a:off x="5519738" y="2019300"/>
            <a:ext cx="1028700" cy="4762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a:stCxn id="97293" idx="1"/>
          </p:cNvCxnSpPr>
          <p:nvPr/>
        </p:nvCxnSpPr>
        <p:spPr bwMode="auto">
          <a:xfrm flipH="1">
            <a:off x="5384800" y="1779588"/>
            <a:ext cx="1160463" cy="36671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729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62242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4"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1846263"/>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5" name="TextBox 16"/>
          <p:cNvSpPr txBox="1">
            <a:spLocks noChangeArrowheads="1"/>
          </p:cNvSpPr>
          <p:nvPr/>
        </p:nvSpPr>
        <p:spPr bwMode="auto">
          <a:xfrm>
            <a:off x="5329238" y="2019300"/>
            <a:ext cx="38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9729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233838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7" name="TextBox 18"/>
          <p:cNvSpPr txBox="1">
            <a:spLocks noChangeArrowheads="1"/>
          </p:cNvSpPr>
          <p:nvPr/>
        </p:nvSpPr>
        <p:spPr bwMode="auto">
          <a:xfrm>
            <a:off x="1335088" y="2641600"/>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97298" name="TextBox 19"/>
          <p:cNvSpPr txBox="1">
            <a:spLocks noChangeArrowheads="1"/>
          </p:cNvSpPr>
          <p:nvPr/>
        </p:nvSpPr>
        <p:spPr bwMode="auto">
          <a:xfrm>
            <a:off x="6424613" y="1328738"/>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97299" name="TextBox 20"/>
          <p:cNvSpPr txBox="1">
            <a:spLocks noChangeArrowheads="1"/>
          </p:cNvSpPr>
          <p:nvPr/>
        </p:nvSpPr>
        <p:spPr bwMode="auto">
          <a:xfrm>
            <a:off x="6434138" y="2625725"/>
            <a:ext cx="952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97300" name="TextBox 21"/>
          <p:cNvSpPr txBox="1">
            <a:spLocks noChangeArrowheads="1"/>
          </p:cNvSpPr>
          <p:nvPr/>
        </p:nvSpPr>
        <p:spPr bwMode="auto">
          <a:xfrm>
            <a:off x="3690938" y="1560513"/>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97301" name="TextBox 22"/>
          <p:cNvSpPr txBox="1">
            <a:spLocks noChangeArrowheads="1"/>
          </p:cNvSpPr>
          <p:nvPr/>
        </p:nvSpPr>
        <p:spPr bwMode="auto">
          <a:xfrm>
            <a:off x="4754563" y="1889125"/>
            <a:ext cx="45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97302" name="Rectangle 23"/>
          <p:cNvSpPr>
            <a:spLocks noChangeArrowheads="1"/>
          </p:cNvSpPr>
          <p:nvPr/>
        </p:nvSpPr>
        <p:spPr bwMode="auto">
          <a:xfrm>
            <a:off x="1095375" y="1477963"/>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03"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53511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stCxn id="97288" idx="1"/>
            <a:endCxn id="97303" idx="3"/>
          </p:cNvCxnSpPr>
          <p:nvPr/>
        </p:nvCxnSpPr>
        <p:spPr bwMode="auto">
          <a:xfrm flipH="1">
            <a:off x="1196975" y="1757363"/>
            <a:ext cx="433388" cy="15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305" name="Rectangle 26"/>
          <p:cNvSpPr>
            <a:spLocks noChangeArrowheads="1"/>
          </p:cNvSpPr>
          <p:nvPr/>
        </p:nvSpPr>
        <p:spPr bwMode="auto">
          <a:xfrm>
            <a:off x="1095375" y="22225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06"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2279650"/>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97290" idx="1"/>
            <a:endCxn id="97306" idx="3"/>
          </p:cNvCxnSpPr>
          <p:nvPr/>
        </p:nvCxnSpPr>
        <p:spPr bwMode="auto">
          <a:xfrm flipH="1">
            <a:off x="1196975" y="2500313"/>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7308" name="Rectangle 29"/>
          <p:cNvSpPr>
            <a:spLocks noChangeArrowheads="1"/>
          </p:cNvSpPr>
          <p:nvPr/>
        </p:nvSpPr>
        <p:spPr bwMode="auto">
          <a:xfrm>
            <a:off x="7394575" y="1487488"/>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09"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38" y="1538288"/>
            <a:ext cx="4984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0" name="Rectangle 31"/>
          <p:cNvSpPr>
            <a:spLocks noChangeArrowheads="1"/>
          </p:cNvSpPr>
          <p:nvPr/>
        </p:nvSpPr>
        <p:spPr bwMode="auto">
          <a:xfrm>
            <a:off x="7408863" y="222567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7311"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025" y="2282825"/>
            <a:ext cx="4984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2" name="TextBox 33"/>
          <p:cNvSpPr txBox="1">
            <a:spLocks noChangeArrowheads="1"/>
          </p:cNvSpPr>
          <p:nvPr/>
        </p:nvSpPr>
        <p:spPr bwMode="auto">
          <a:xfrm>
            <a:off x="5754688" y="1693863"/>
            <a:ext cx="301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7313" name="TextBox 34"/>
          <p:cNvSpPr txBox="1">
            <a:spLocks noChangeArrowheads="1"/>
          </p:cNvSpPr>
          <p:nvPr/>
        </p:nvSpPr>
        <p:spPr bwMode="auto">
          <a:xfrm>
            <a:off x="5761038" y="2209800"/>
            <a:ext cx="303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7314" name="TextBox 35"/>
          <p:cNvSpPr txBox="1">
            <a:spLocks noChangeArrowheads="1"/>
          </p:cNvSpPr>
          <p:nvPr/>
        </p:nvSpPr>
        <p:spPr bwMode="auto">
          <a:xfrm>
            <a:off x="2627313" y="2152650"/>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97315" name="TextBox 36"/>
          <p:cNvSpPr txBox="1">
            <a:spLocks noChangeArrowheads="1"/>
          </p:cNvSpPr>
          <p:nvPr/>
        </p:nvSpPr>
        <p:spPr bwMode="auto">
          <a:xfrm>
            <a:off x="3665538" y="1922463"/>
            <a:ext cx="5921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97316" name="TextBox 37"/>
          <p:cNvSpPr txBox="1">
            <a:spLocks noChangeArrowheads="1"/>
          </p:cNvSpPr>
          <p:nvPr/>
        </p:nvSpPr>
        <p:spPr bwMode="auto">
          <a:xfrm>
            <a:off x="2640013" y="1490663"/>
            <a:ext cx="48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pic>
        <p:nvPicPr>
          <p:cNvPr id="97317"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846263"/>
            <a:ext cx="693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8" name="TextBox 39"/>
          <p:cNvSpPr txBox="1">
            <a:spLocks noChangeArrowheads="1"/>
          </p:cNvSpPr>
          <p:nvPr/>
        </p:nvSpPr>
        <p:spPr bwMode="auto">
          <a:xfrm>
            <a:off x="3187700" y="2019300"/>
            <a:ext cx="38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97319" name="Rectangle 40"/>
          <p:cNvSpPr>
            <a:spLocks noChangeArrowheads="1"/>
          </p:cNvSpPr>
          <p:nvPr/>
        </p:nvSpPr>
        <p:spPr bwMode="auto">
          <a:xfrm>
            <a:off x="323850" y="1577975"/>
            <a:ext cx="4603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97320" name="Rectangle 41"/>
          <p:cNvSpPr>
            <a:spLocks noChangeArrowheads="1"/>
          </p:cNvSpPr>
          <p:nvPr/>
        </p:nvSpPr>
        <p:spPr bwMode="auto">
          <a:xfrm>
            <a:off x="323850" y="232410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97321" name="TextBox 42"/>
          <p:cNvSpPr txBox="1">
            <a:spLocks noChangeArrowheads="1"/>
          </p:cNvSpPr>
          <p:nvPr/>
        </p:nvSpPr>
        <p:spPr bwMode="auto">
          <a:xfrm>
            <a:off x="863600" y="3160713"/>
            <a:ext cx="6229350" cy="3382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050" dirty="0">
                <a:latin typeface="Courier New" charset="0"/>
                <a:cs typeface="Courier New" charset="0"/>
              </a:rPr>
              <a:t>R1# </a:t>
            </a:r>
            <a:r>
              <a:rPr lang="en-CA" sz="1050" b="1" dirty="0" err="1">
                <a:latin typeface="Courier New" charset="0"/>
                <a:cs typeface="Courier New" charset="0"/>
              </a:rPr>
              <a:t>conf</a:t>
            </a:r>
            <a:r>
              <a:rPr lang="en-CA" sz="1050" b="1" dirty="0">
                <a:latin typeface="Courier New" charset="0"/>
                <a:cs typeface="Courier New" charset="0"/>
              </a:rPr>
              <a:t> t</a:t>
            </a:r>
          </a:p>
          <a:p>
            <a:pPr algn="l"/>
            <a:r>
              <a:rPr lang="en-CA" sz="1050" dirty="0">
                <a:latin typeface="Courier New" charset="0"/>
                <a:cs typeface="Courier New" charset="0"/>
              </a:rPr>
              <a:t>Enter configuration commands, one per line.  End with CNTL/Z.</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 </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 </a:t>
            </a:r>
            <a:r>
              <a:rPr lang="en-CA" sz="1050" b="1" dirty="0">
                <a:latin typeface="Courier New" charset="0"/>
                <a:cs typeface="Courier New" charset="0"/>
              </a:rPr>
              <a:t>interface </a:t>
            </a:r>
            <a:r>
              <a:rPr lang="en-CA" sz="1050" b="1" dirty="0" err="1">
                <a:latin typeface="Courier New" charset="0"/>
                <a:cs typeface="Courier New" charset="0"/>
              </a:rPr>
              <a:t>gigabitethernet</a:t>
            </a:r>
            <a:r>
              <a:rPr lang="en-CA" sz="1050" b="1" dirty="0">
                <a:latin typeface="Courier New" charset="0"/>
                <a:cs typeface="Courier New" charset="0"/>
              </a:rPr>
              <a:t> 0/0</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a:t>
            </a:r>
            <a:r>
              <a:rPr lang="en-CA" sz="1050" b="1" dirty="0" err="1">
                <a:latin typeface="Courier New" charset="0"/>
                <a:cs typeface="Courier New" charset="0"/>
              </a:rPr>
              <a:t>ip</a:t>
            </a:r>
            <a:r>
              <a:rPr lang="en-CA" sz="1050" b="1" dirty="0">
                <a:latin typeface="Courier New" charset="0"/>
                <a:cs typeface="Courier New" charset="0"/>
              </a:rPr>
              <a:t> address 192.168.10.1 255.255.255.0</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description Link to LAN-10</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a:t>
            </a:r>
            <a:r>
              <a:rPr lang="en-CA" sz="1050" b="1" dirty="0">
                <a:latin typeface="Courier New" charset="0"/>
                <a:cs typeface="Courier New" charset="0"/>
              </a:rPr>
              <a:t>no shutdown</a:t>
            </a:r>
          </a:p>
          <a:p>
            <a:pPr algn="l"/>
            <a:r>
              <a:rPr lang="en-CA" sz="1050" dirty="0">
                <a:latin typeface="Courier New" charset="0"/>
                <a:cs typeface="Courier New" charset="0"/>
              </a:rPr>
              <a:t>%LINK-5-CHANGED: Interface GigabitEthernet0/0, changed state to up</a:t>
            </a:r>
          </a:p>
          <a:p>
            <a:pPr algn="l"/>
            <a:r>
              <a:rPr lang="en-CA" sz="1050" dirty="0">
                <a:latin typeface="Courier New" charset="0"/>
                <a:cs typeface="Courier New" charset="0"/>
              </a:rPr>
              <a:t>%LINEPROTO-5-UPDOWN: Line protocol on Interface GigabitEthernet0/0, changed state to up</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a:t>
            </a:r>
            <a:r>
              <a:rPr lang="en-CA" sz="1050" b="1" dirty="0">
                <a:latin typeface="Courier New" charset="0"/>
                <a:cs typeface="Courier New" charset="0"/>
              </a:rPr>
              <a:t>exit</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 </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 </a:t>
            </a:r>
            <a:r>
              <a:rPr lang="en-CA" sz="1050" b="1" dirty="0" err="1">
                <a:latin typeface="Courier New" charset="0"/>
                <a:cs typeface="Courier New" charset="0"/>
              </a:rPr>
              <a:t>int</a:t>
            </a:r>
            <a:r>
              <a:rPr lang="en-CA" sz="1050" b="1" dirty="0">
                <a:latin typeface="Courier New" charset="0"/>
                <a:cs typeface="Courier New" charset="0"/>
              </a:rPr>
              <a:t> g0/1</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a:t>
            </a:r>
            <a:r>
              <a:rPr lang="en-CA" sz="1050" b="1" dirty="0" err="1">
                <a:latin typeface="Courier New" charset="0"/>
                <a:cs typeface="Courier New" charset="0"/>
              </a:rPr>
              <a:t>ip</a:t>
            </a:r>
            <a:r>
              <a:rPr lang="en-CA" sz="1050" b="1" dirty="0">
                <a:latin typeface="Courier New" charset="0"/>
                <a:cs typeface="Courier New" charset="0"/>
              </a:rPr>
              <a:t> add 192.168.11.1 255.255.255.0</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des Link to LAN-11</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a:t>
            </a:r>
            <a:r>
              <a:rPr lang="en-CA" sz="1050" b="1" dirty="0">
                <a:latin typeface="Courier New" charset="0"/>
                <a:cs typeface="Courier New" charset="0"/>
              </a:rPr>
              <a:t>no shut</a:t>
            </a:r>
          </a:p>
          <a:p>
            <a:pPr algn="l"/>
            <a:r>
              <a:rPr lang="en-CA" sz="1050" dirty="0">
                <a:latin typeface="Courier New" charset="0"/>
                <a:cs typeface="Courier New" charset="0"/>
              </a:rPr>
              <a:t>%LINK-5-CHANGED: Interface GigabitEthernet0/1, changed state to up</a:t>
            </a:r>
          </a:p>
          <a:p>
            <a:pPr algn="l"/>
            <a:r>
              <a:rPr lang="en-CA" sz="1050" dirty="0">
                <a:latin typeface="Courier New" charset="0"/>
                <a:cs typeface="Courier New" charset="0"/>
              </a:rPr>
              <a:t>%LINEPROTO-5-UPDOWN: Line protocol on Interface GigabitEthernet0/1, changed state to up</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-if)# </a:t>
            </a:r>
            <a:r>
              <a:rPr lang="en-CA" sz="1050" b="1" dirty="0">
                <a:latin typeface="Courier New" charset="0"/>
                <a:cs typeface="Courier New" charset="0"/>
              </a:rPr>
              <a:t>exit</a:t>
            </a:r>
          </a:p>
          <a:p>
            <a:pPr algn="l"/>
            <a:r>
              <a:rPr lang="en-CA" sz="1050" dirty="0">
                <a:latin typeface="Courier New" charset="0"/>
                <a:cs typeface="Courier New" charset="0"/>
              </a:rPr>
              <a:t>R1(</a:t>
            </a:r>
            <a:r>
              <a:rPr lang="en-CA" sz="1050" dirty="0" err="1">
                <a:latin typeface="Courier New" charset="0"/>
                <a:cs typeface="Courier New" charset="0"/>
              </a:rPr>
              <a:t>config</a:t>
            </a:r>
            <a:r>
              <a:rPr lang="en-CA" sz="1050" dirty="0">
                <a:latin typeface="Courier New" charset="0"/>
                <a:cs typeface="Courier New" charset="0"/>
              </a:rPr>
              <a:t>)#</a:t>
            </a:r>
            <a:endParaRPr lang="en-CA" sz="1050" b="1" dirty="0">
              <a:latin typeface="Courier New" charset="0"/>
              <a:cs typeface="Courier New" charset="0"/>
            </a:endParaRPr>
          </a:p>
        </p:txBody>
      </p:sp>
      <p:cxnSp>
        <p:nvCxnSpPr>
          <p:cNvPr id="44" name="Straight Arrow Connector 43"/>
          <p:cNvCxnSpPr/>
          <p:nvPr/>
        </p:nvCxnSpPr>
        <p:spPr>
          <a:xfrm flipV="1">
            <a:off x="3346450" y="2338388"/>
            <a:ext cx="0" cy="8223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1604564381"/>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rmAutofit/>
          </a:bodyPr>
          <a:lstStyle/>
          <a:p>
            <a:pPr eaLnBrk="1" hangingPunct="1"/>
            <a:r>
              <a:rPr lang="en-US" sz="1800" dirty="0" err="1" smtClean="0">
                <a:latin typeface="Arial" charset="0"/>
              </a:rPr>
              <a:t>Mengkonfigurasi</a:t>
            </a:r>
            <a:r>
              <a:rPr lang="en-US" sz="1800" dirty="0" smtClean="0">
                <a:latin typeface="Arial" charset="0"/>
              </a:rPr>
              <a:t> </a:t>
            </a:r>
            <a:r>
              <a:rPr lang="en-US" sz="1800" dirty="0" err="1" smtClean="0">
                <a:latin typeface="Arial" charset="0"/>
              </a:rPr>
              <a:t>Antarmuka</a:t>
            </a:r>
            <a:r>
              <a:rPr lang="en-US" sz="1800" dirty="0">
                <a:latin typeface="Arial" charset="0"/>
              </a:rPr>
              <a:t/>
            </a:r>
            <a:br>
              <a:rPr lang="en-US" sz="1800" dirty="0">
                <a:latin typeface="Arial" charset="0"/>
              </a:rPr>
            </a:br>
            <a:r>
              <a:rPr lang="en-US" dirty="0" err="1" smtClean="0">
                <a:latin typeface="Arial" charset="0"/>
              </a:rPr>
              <a:t>Verifikasi</a:t>
            </a:r>
            <a:r>
              <a:rPr lang="en-US" dirty="0" smtClean="0">
                <a:latin typeface="Arial" charset="0"/>
              </a:rPr>
              <a:t> </a:t>
            </a:r>
            <a:r>
              <a:rPr lang="en-US" dirty="0" err="1" smtClean="0">
                <a:latin typeface="Arial" charset="0"/>
              </a:rPr>
              <a:t>Konfigurasi</a:t>
            </a:r>
            <a:r>
              <a:rPr lang="en-US" dirty="0" smtClean="0">
                <a:latin typeface="Arial" charset="0"/>
              </a:rPr>
              <a:t> </a:t>
            </a:r>
            <a:r>
              <a:rPr lang="en-US" dirty="0" err="1" smtClean="0">
                <a:latin typeface="Arial" charset="0"/>
              </a:rPr>
              <a:t>Antarmuka</a:t>
            </a:r>
            <a:endParaRPr lang="en-US" dirty="0">
              <a:latin typeface="Arial" charset="0"/>
            </a:endParaRPr>
          </a:p>
        </p:txBody>
      </p:sp>
      <p:cxnSp>
        <p:nvCxnSpPr>
          <p:cNvPr id="4" name="Straight Connector 3"/>
          <p:cNvCxnSpPr/>
          <p:nvPr/>
        </p:nvCxnSpPr>
        <p:spPr bwMode="auto">
          <a:xfrm flipH="1">
            <a:off x="5384800" y="1838325"/>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a:stCxn id="99344" idx="3"/>
            <a:endCxn id="99359" idx="1"/>
          </p:cNvCxnSpPr>
          <p:nvPr/>
        </p:nvCxnSpPr>
        <p:spPr bwMode="auto">
          <a:xfrm>
            <a:off x="7283450" y="2552700"/>
            <a:ext cx="409575" cy="1111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a:stCxn id="99341" idx="3"/>
            <a:endCxn id="99357" idx="3"/>
          </p:cNvCxnSpPr>
          <p:nvPr/>
        </p:nvCxnSpPr>
        <p:spPr bwMode="auto">
          <a:xfrm flipV="1">
            <a:off x="7280275" y="1819275"/>
            <a:ext cx="896938" cy="190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33" name="Freeform 9"/>
          <p:cNvSpPr>
            <a:spLocks/>
          </p:cNvSpPr>
          <p:nvPr/>
        </p:nvSpPr>
        <p:spPr bwMode="auto">
          <a:xfrm>
            <a:off x="3619500" y="2017713"/>
            <a:ext cx="1595438" cy="173037"/>
          </a:xfrm>
          <a:custGeom>
            <a:avLst/>
            <a:gdLst>
              <a:gd name="T0" fmla="*/ 0 w 2017"/>
              <a:gd name="T1" fmla="*/ 0 h 97"/>
              <a:gd name="T2" fmla="*/ 2147483647 w 2017"/>
              <a:gd name="T3" fmla="*/ 0 h 97"/>
              <a:gd name="T4" fmla="*/ 2147483647 w 2017"/>
              <a:gd name="T5" fmla="*/ 2147483647 h 97"/>
              <a:gd name="T6" fmla="*/ 2147483647 w 2017"/>
              <a:gd name="T7" fmla="*/ 2147483647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 name="Straight Connector 7"/>
          <p:cNvCxnSpPr>
            <a:stCxn id="99338" idx="1"/>
            <a:endCxn id="99366" idx="0"/>
          </p:cNvCxnSpPr>
          <p:nvPr/>
        </p:nvCxnSpPr>
        <p:spPr bwMode="auto">
          <a:xfrm flipV="1">
            <a:off x="1630363" y="2078038"/>
            <a:ext cx="1747837" cy="4794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a:stCxn id="99336" idx="0"/>
            <a:endCxn id="99366" idx="0"/>
          </p:cNvCxnSpPr>
          <p:nvPr/>
        </p:nvCxnSpPr>
        <p:spPr bwMode="auto">
          <a:xfrm>
            <a:off x="1998663" y="1658938"/>
            <a:ext cx="1379537" cy="419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933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65893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7" name="TextBox 10"/>
          <p:cNvSpPr txBox="1">
            <a:spLocks noChangeArrowheads="1"/>
          </p:cNvSpPr>
          <p:nvPr/>
        </p:nvSpPr>
        <p:spPr bwMode="auto">
          <a:xfrm>
            <a:off x="1427163" y="1362075"/>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9933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2400300"/>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a:stCxn id="99344" idx="1"/>
            <a:endCxn id="99343" idx="0"/>
          </p:cNvCxnSpPr>
          <p:nvPr/>
        </p:nvCxnSpPr>
        <p:spPr bwMode="auto">
          <a:xfrm flipH="1" flipV="1">
            <a:off x="5519738" y="2078038"/>
            <a:ext cx="1028700" cy="47466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 name="Straight Connector 13"/>
          <p:cNvCxnSpPr>
            <a:stCxn id="99341" idx="1"/>
          </p:cNvCxnSpPr>
          <p:nvPr/>
        </p:nvCxnSpPr>
        <p:spPr bwMode="auto">
          <a:xfrm flipH="1">
            <a:off x="5384800" y="1838325"/>
            <a:ext cx="1160463" cy="3651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9934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68116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138" y="1903413"/>
            <a:ext cx="6937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3" name="TextBox 16"/>
          <p:cNvSpPr txBox="1">
            <a:spLocks noChangeArrowheads="1"/>
          </p:cNvSpPr>
          <p:nvPr/>
        </p:nvSpPr>
        <p:spPr bwMode="auto">
          <a:xfrm>
            <a:off x="5329238" y="20780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R2</a:t>
            </a:r>
            <a:endParaRPr lang="en-CA" b="1">
              <a:solidFill>
                <a:schemeClr val="bg1"/>
              </a:solidFill>
            </a:endParaRPr>
          </a:p>
        </p:txBody>
      </p:sp>
      <p:pic>
        <p:nvPicPr>
          <p:cNvPr id="9934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8" y="2395538"/>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5" name="TextBox 18"/>
          <p:cNvSpPr txBox="1">
            <a:spLocks noChangeArrowheads="1"/>
          </p:cNvSpPr>
          <p:nvPr/>
        </p:nvSpPr>
        <p:spPr bwMode="auto">
          <a:xfrm>
            <a:off x="1335088" y="269875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sp>
        <p:nvSpPr>
          <p:cNvPr id="99346" name="TextBox 19"/>
          <p:cNvSpPr txBox="1">
            <a:spLocks noChangeArrowheads="1"/>
          </p:cNvSpPr>
          <p:nvPr/>
        </p:nvSpPr>
        <p:spPr bwMode="auto">
          <a:xfrm>
            <a:off x="6424613" y="1385888"/>
            <a:ext cx="952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10.1.1.0/24</a:t>
            </a:r>
            <a:endParaRPr lang="en-CA" b="1"/>
          </a:p>
        </p:txBody>
      </p:sp>
      <p:sp>
        <p:nvSpPr>
          <p:cNvPr id="99347" name="TextBox 20"/>
          <p:cNvSpPr txBox="1">
            <a:spLocks noChangeArrowheads="1"/>
          </p:cNvSpPr>
          <p:nvPr/>
        </p:nvSpPr>
        <p:spPr bwMode="auto">
          <a:xfrm>
            <a:off x="6434138" y="2684463"/>
            <a:ext cx="952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10.1.2.0/24</a:t>
            </a:r>
            <a:endParaRPr lang="en-CA" b="1"/>
          </a:p>
        </p:txBody>
      </p:sp>
      <p:sp>
        <p:nvSpPr>
          <p:cNvPr id="99348" name="TextBox 21"/>
          <p:cNvSpPr txBox="1">
            <a:spLocks noChangeArrowheads="1"/>
          </p:cNvSpPr>
          <p:nvPr/>
        </p:nvSpPr>
        <p:spPr bwMode="auto">
          <a:xfrm>
            <a:off x="3690938" y="1617663"/>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209.165.200.224 /30</a:t>
            </a:r>
            <a:endParaRPr lang="en-CA" b="1"/>
          </a:p>
        </p:txBody>
      </p:sp>
      <p:sp>
        <p:nvSpPr>
          <p:cNvPr id="99349" name="TextBox 22"/>
          <p:cNvSpPr txBox="1">
            <a:spLocks noChangeArrowheads="1"/>
          </p:cNvSpPr>
          <p:nvPr/>
        </p:nvSpPr>
        <p:spPr bwMode="auto">
          <a:xfrm>
            <a:off x="4754563" y="1946275"/>
            <a:ext cx="458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.226</a:t>
            </a:r>
            <a:endParaRPr lang="en-CA" sz="2000"/>
          </a:p>
        </p:txBody>
      </p:sp>
      <p:sp>
        <p:nvSpPr>
          <p:cNvPr id="99350" name="Rectangle 23"/>
          <p:cNvSpPr>
            <a:spLocks noChangeArrowheads="1"/>
          </p:cNvSpPr>
          <p:nvPr/>
        </p:nvSpPr>
        <p:spPr bwMode="auto">
          <a:xfrm>
            <a:off x="1095375" y="1536700"/>
            <a:ext cx="381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1"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1592263"/>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a:stCxn id="99336" idx="1"/>
            <a:endCxn id="99351" idx="3"/>
          </p:cNvCxnSpPr>
          <p:nvPr/>
        </p:nvCxnSpPr>
        <p:spPr bwMode="auto">
          <a:xfrm flipH="1">
            <a:off x="1196975" y="1816100"/>
            <a:ext cx="4333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53" name="Rectangle 26"/>
          <p:cNvSpPr>
            <a:spLocks noChangeArrowheads="1"/>
          </p:cNvSpPr>
          <p:nvPr/>
        </p:nvSpPr>
        <p:spPr bwMode="auto">
          <a:xfrm>
            <a:off x="1095375" y="227965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4"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0" y="2336800"/>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99338" idx="1"/>
            <a:endCxn id="99354" idx="3"/>
          </p:cNvCxnSpPr>
          <p:nvPr/>
        </p:nvCxnSpPr>
        <p:spPr bwMode="auto">
          <a:xfrm flipH="1">
            <a:off x="1196975" y="2557463"/>
            <a:ext cx="433388" cy="31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9356" name="Rectangle 29"/>
          <p:cNvSpPr>
            <a:spLocks noChangeArrowheads="1"/>
          </p:cNvSpPr>
          <p:nvPr/>
        </p:nvSpPr>
        <p:spPr bwMode="auto">
          <a:xfrm>
            <a:off x="7394575" y="1544638"/>
            <a:ext cx="381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7"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8738" y="1595438"/>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8" name="Rectangle 31"/>
          <p:cNvSpPr>
            <a:spLocks noChangeArrowheads="1"/>
          </p:cNvSpPr>
          <p:nvPr/>
        </p:nvSpPr>
        <p:spPr bwMode="auto">
          <a:xfrm>
            <a:off x="7408863" y="2282825"/>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99359"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3025" y="2339975"/>
            <a:ext cx="498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0" name="TextBox 33"/>
          <p:cNvSpPr txBox="1">
            <a:spLocks noChangeArrowheads="1"/>
          </p:cNvSpPr>
          <p:nvPr/>
        </p:nvSpPr>
        <p:spPr bwMode="auto">
          <a:xfrm>
            <a:off x="5754688" y="1752600"/>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9361" name="TextBox 34"/>
          <p:cNvSpPr txBox="1">
            <a:spLocks noChangeArrowheads="1"/>
          </p:cNvSpPr>
          <p:nvPr/>
        </p:nvSpPr>
        <p:spPr bwMode="auto">
          <a:xfrm>
            <a:off x="5761038" y="2266950"/>
            <a:ext cx="303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endParaRPr lang="en-CA" sz="2000"/>
          </a:p>
        </p:txBody>
      </p:sp>
      <p:sp>
        <p:nvSpPr>
          <p:cNvPr id="99362" name="TextBox 35"/>
          <p:cNvSpPr txBox="1">
            <a:spLocks noChangeArrowheads="1"/>
          </p:cNvSpPr>
          <p:nvPr/>
        </p:nvSpPr>
        <p:spPr bwMode="auto">
          <a:xfrm>
            <a:off x="2627313" y="2211388"/>
            <a:ext cx="48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G0/1</a:t>
            </a:r>
            <a:endParaRPr lang="en-CA" sz="2000"/>
          </a:p>
        </p:txBody>
      </p:sp>
      <p:sp>
        <p:nvSpPr>
          <p:cNvPr id="99363" name="TextBox 36"/>
          <p:cNvSpPr txBox="1">
            <a:spLocks noChangeArrowheads="1"/>
          </p:cNvSpPr>
          <p:nvPr/>
        </p:nvSpPr>
        <p:spPr bwMode="auto">
          <a:xfrm>
            <a:off x="3665538" y="1979613"/>
            <a:ext cx="592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.225</a:t>
            </a:r>
          </a:p>
          <a:p>
            <a:r>
              <a:rPr lang="en-CA" sz="1100"/>
              <a:t>S0/0/0</a:t>
            </a:r>
            <a:endParaRPr lang="en-CA" sz="2000"/>
          </a:p>
        </p:txBody>
      </p:sp>
      <p:sp>
        <p:nvSpPr>
          <p:cNvPr id="99364" name="TextBox 37"/>
          <p:cNvSpPr txBox="1">
            <a:spLocks noChangeArrowheads="1"/>
          </p:cNvSpPr>
          <p:nvPr/>
        </p:nvSpPr>
        <p:spPr bwMode="auto">
          <a:xfrm>
            <a:off x="2640013" y="1547813"/>
            <a:ext cx="488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G0/0</a:t>
            </a:r>
          </a:p>
          <a:p>
            <a:pPr algn="r"/>
            <a:r>
              <a:rPr lang="en-CA" sz="1100"/>
              <a:t>.1</a:t>
            </a:r>
            <a:endParaRPr lang="en-CA" sz="2000"/>
          </a:p>
        </p:txBody>
      </p:sp>
      <p:pic>
        <p:nvPicPr>
          <p:cNvPr id="99365"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1903413"/>
            <a:ext cx="6937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6" name="TextBox 39"/>
          <p:cNvSpPr txBox="1">
            <a:spLocks noChangeArrowheads="1"/>
          </p:cNvSpPr>
          <p:nvPr/>
        </p:nvSpPr>
        <p:spPr bwMode="auto">
          <a:xfrm>
            <a:off x="3187700" y="20780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sp>
        <p:nvSpPr>
          <p:cNvPr id="99367" name="Rectangle 40"/>
          <p:cNvSpPr>
            <a:spLocks noChangeArrowheads="1"/>
          </p:cNvSpPr>
          <p:nvPr/>
        </p:nvSpPr>
        <p:spPr bwMode="auto">
          <a:xfrm>
            <a:off x="323850" y="1635125"/>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sp>
        <p:nvSpPr>
          <p:cNvPr id="99368" name="Rectangle 41"/>
          <p:cNvSpPr>
            <a:spLocks noChangeArrowheads="1"/>
          </p:cNvSpPr>
          <p:nvPr/>
        </p:nvSpPr>
        <p:spPr bwMode="auto">
          <a:xfrm>
            <a:off x="323850" y="2381250"/>
            <a:ext cx="460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sp>
        <p:nvSpPr>
          <p:cNvPr id="99369" name="TextBox 42"/>
          <p:cNvSpPr txBox="1">
            <a:spLocks noChangeArrowheads="1"/>
          </p:cNvSpPr>
          <p:nvPr/>
        </p:nvSpPr>
        <p:spPr bwMode="auto">
          <a:xfrm>
            <a:off x="863600" y="3219450"/>
            <a:ext cx="7078663" cy="309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l"/>
            <a:r>
              <a:rPr lang="en-CA" sz="1100">
                <a:latin typeface="Courier New" charset="0"/>
                <a:cs typeface="Courier New" charset="0"/>
              </a:rPr>
              <a:t>R1# </a:t>
            </a:r>
            <a:r>
              <a:rPr lang="en-CA" sz="1100" b="1">
                <a:latin typeface="Courier New" charset="0"/>
                <a:cs typeface="Courier New" charset="0"/>
              </a:rPr>
              <a:t>show ip interface brief</a:t>
            </a:r>
          </a:p>
          <a:p>
            <a:pPr algn="l"/>
            <a:r>
              <a:rPr lang="en-CA" sz="1100">
                <a:latin typeface="Courier New" charset="0"/>
                <a:cs typeface="Courier New" charset="0"/>
              </a:rPr>
              <a:t>Interface              IP-Address      OK? Method Status                Protocol</a:t>
            </a:r>
          </a:p>
          <a:p>
            <a:pPr algn="l"/>
            <a:r>
              <a:rPr lang="en-CA" sz="1100">
                <a:latin typeface="Courier New" charset="0"/>
                <a:cs typeface="Courier New" charset="0"/>
              </a:rPr>
              <a:t> </a:t>
            </a:r>
          </a:p>
          <a:p>
            <a:pPr algn="l"/>
            <a:r>
              <a:rPr lang="en-CA" sz="1100">
                <a:latin typeface="Courier New" charset="0"/>
                <a:cs typeface="Courier New" charset="0"/>
              </a:rPr>
              <a:t>GigabitEthernet0/0     192.168.10.1    YES manual up                    up</a:t>
            </a:r>
          </a:p>
          <a:p>
            <a:pPr algn="l"/>
            <a:r>
              <a:rPr lang="en-CA" sz="1100">
                <a:latin typeface="Courier New" charset="0"/>
                <a:cs typeface="Courier New" charset="0"/>
              </a:rPr>
              <a:t>GigabitEthernet0/1     192.168.11.1    YES manual up                    up</a:t>
            </a:r>
          </a:p>
          <a:p>
            <a:pPr algn="l"/>
            <a:r>
              <a:rPr lang="en-CA" sz="1100">
                <a:latin typeface="Courier New" charset="0"/>
                <a:cs typeface="Courier New" charset="0"/>
              </a:rPr>
              <a:t>Serial0/0/0            209.165.200.225 YES manual up                    up</a:t>
            </a:r>
          </a:p>
          <a:p>
            <a:pPr algn="l"/>
            <a:r>
              <a:rPr lang="en-CA" sz="1100">
                <a:latin typeface="Courier New" charset="0"/>
                <a:cs typeface="Courier New" charset="0"/>
              </a:rPr>
              <a:t>Serial0/0/1            unassigned      YES NVRAM  administratively down down</a:t>
            </a:r>
          </a:p>
          <a:p>
            <a:pPr algn="l"/>
            <a:r>
              <a:rPr lang="en-CA" sz="1100">
                <a:latin typeface="Courier New" charset="0"/>
                <a:cs typeface="Courier New" charset="0"/>
              </a:rPr>
              <a:t>Vlan1                  unassigned      YES NVRAM  administratively down down</a:t>
            </a:r>
          </a:p>
          <a:p>
            <a:pPr algn="l"/>
            <a:r>
              <a:rPr lang="en-CA" sz="1100">
                <a:latin typeface="Courier New" charset="0"/>
                <a:cs typeface="Courier New" charset="0"/>
              </a:rPr>
              <a:t>R1#</a:t>
            </a:r>
          </a:p>
          <a:p>
            <a:pPr algn="l"/>
            <a:r>
              <a:rPr lang="en-CA" sz="1100">
                <a:latin typeface="Courier New" charset="0"/>
                <a:cs typeface="Courier New" charset="0"/>
              </a:rPr>
              <a:t>R1# </a:t>
            </a:r>
            <a:r>
              <a:rPr lang="en-CA" sz="1100" b="1">
                <a:latin typeface="Courier New" charset="0"/>
                <a:cs typeface="Courier New" charset="0"/>
              </a:rPr>
              <a:t>ping 209.165.200.226</a:t>
            </a:r>
          </a:p>
          <a:p>
            <a:pPr algn="l"/>
            <a:endParaRPr lang="en-CA" sz="1100">
              <a:latin typeface="Courier New" charset="0"/>
              <a:cs typeface="Courier New" charset="0"/>
            </a:endParaRPr>
          </a:p>
          <a:p>
            <a:pPr algn="l"/>
            <a:r>
              <a:rPr lang="en-CA" sz="1100">
                <a:latin typeface="Courier New" charset="0"/>
                <a:cs typeface="Courier New" charset="0"/>
              </a:rPr>
              <a:t>Type escape sequence to abort.</a:t>
            </a:r>
          </a:p>
          <a:p>
            <a:pPr algn="l"/>
            <a:r>
              <a:rPr lang="en-CA" sz="1100">
                <a:latin typeface="Courier New" charset="0"/>
                <a:cs typeface="Courier New" charset="0"/>
              </a:rPr>
              <a:t>Sending 5, 100-byte ICMP Echos to 209.165.200.226, timeout is 2 seconds:</a:t>
            </a:r>
          </a:p>
          <a:p>
            <a:pPr algn="l"/>
            <a:r>
              <a:rPr lang="en-CA" sz="1100">
                <a:latin typeface="Courier New" charset="0"/>
                <a:cs typeface="Courier New" charset="0"/>
              </a:rPr>
              <a:t>!!!!!</a:t>
            </a:r>
          </a:p>
          <a:p>
            <a:pPr algn="l"/>
            <a:r>
              <a:rPr lang="en-CA" sz="1100">
                <a:latin typeface="Courier New" charset="0"/>
                <a:cs typeface="Courier New" charset="0"/>
              </a:rPr>
              <a:t>Success rate is 100 percent (5/5), round-trip min/avg/max = 1/2/9 ms</a:t>
            </a:r>
          </a:p>
          <a:p>
            <a:pPr algn="l"/>
            <a:endParaRPr lang="en-CA" sz="1100">
              <a:latin typeface="Courier New" charset="0"/>
              <a:cs typeface="Courier New" charset="0"/>
            </a:endParaRPr>
          </a:p>
          <a:p>
            <a:pPr algn="l"/>
            <a:r>
              <a:rPr lang="en-CA" sz="1100">
                <a:latin typeface="Courier New" charset="0"/>
                <a:cs typeface="Courier New" charset="0"/>
              </a:rPr>
              <a:t>R1#</a:t>
            </a:r>
          </a:p>
          <a:p>
            <a:endParaRPr lang="en-CA" sz="1100">
              <a:latin typeface="Courier New" charset="0"/>
              <a:cs typeface="Courier New" charset="0"/>
            </a:endParaRPr>
          </a:p>
          <a:p>
            <a:endParaRPr lang="en-CA" sz="1100" b="1">
              <a:latin typeface="Courier New" charset="0"/>
              <a:cs typeface="Courier New" charset="0"/>
            </a:endParaRPr>
          </a:p>
        </p:txBody>
      </p:sp>
      <p:cxnSp>
        <p:nvCxnSpPr>
          <p:cNvPr id="44" name="Straight Arrow Connector 43"/>
          <p:cNvCxnSpPr/>
          <p:nvPr/>
        </p:nvCxnSpPr>
        <p:spPr>
          <a:xfrm flipV="1">
            <a:off x="3346450" y="2395538"/>
            <a:ext cx="0" cy="82391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3867227887"/>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normAutofit fontScale="90000"/>
          </a:bodyPr>
          <a:lstStyle/>
          <a:p>
            <a:pPr eaLnBrk="1" hangingPunct="1"/>
            <a:r>
              <a:rPr lang="en-US" sz="1800" dirty="0" err="1" smtClean="0">
                <a:latin typeface="Arial" charset="0"/>
              </a:rPr>
              <a:t>Mengkonfigurasi</a:t>
            </a:r>
            <a:r>
              <a:rPr lang="en-US" sz="1800" dirty="0" smtClean="0">
                <a:latin typeface="Arial" charset="0"/>
              </a:rPr>
              <a:t> Router Cisco</a:t>
            </a:r>
            <a:r>
              <a:rPr lang="en-US" sz="1800" dirty="0">
                <a:latin typeface="Arial" charset="0"/>
              </a:rPr>
              <a:t/>
            </a:r>
            <a:br>
              <a:rPr lang="en-US" sz="1800" dirty="0">
                <a:latin typeface="Arial" charset="0"/>
              </a:rPr>
            </a:br>
            <a:r>
              <a:rPr lang="en-US" dirty="0" err="1" smtClean="0">
                <a:latin typeface="Arial" charset="0"/>
              </a:rPr>
              <a:t>Mengkonfigurasi</a:t>
            </a:r>
            <a:r>
              <a:rPr lang="en-US" dirty="0" smtClean="0">
                <a:latin typeface="Arial" charset="0"/>
              </a:rPr>
              <a:t> Default </a:t>
            </a:r>
            <a:r>
              <a:rPr lang="en-US" dirty="0">
                <a:latin typeface="Arial" charset="0"/>
              </a:rPr>
              <a:t>Gateway</a:t>
            </a:r>
          </a:p>
        </p:txBody>
      </p:sp>
      <p:pic>
        <p:nvPicPr>
          <p:cNvPr id="101378" name="Content Placeholder 1" descr="7x25.gif"/>
          <p:cNvPicPr>
            <a:picLocks noGrp="1" noChangeAspect="1"/>
          </p:cNvPicPr>
          <p:nvPr>
            <p:ph idx="1"/>
          </p:nvPr>
        </p:nvPicPr>
        <p:blipFill>
          <a:blip r:embed="rId3">
            <a:extLst>
              <a:ext uri="{28A0092B-C50C-407E-A947-70E740481C1C}">
                <a14:useLocalDpi xmlns:a14="http://schemas.microsoft.com/office/drawing/2010/main" val="0"/>
              </a:ext>
            </a:extLst>
          </a:blip>
          <a:srcRect l="-56747" r="-56747"/>
          <a:stretch>
            <a:fillRect/>
          </a:stretch>
        </p:blipFill>
        <p:spPr/>
      </p:pic>
      <p:sp>
        <p:nvSpPr>
          <p:cNvPr id="4" name="Rectangle 3"/>
          <p:cNvSpPr/>
          <p:nvPr/>
        </p:nvSpPr>
        <p:spPr>
          <a:xfrm>
            <a:off x="304800" y="152400"/>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PRAKTIKUM</a:t>
            </a:r>
            <a:endParaRPr lang="en-US" dirty="0"/>
          </a:p>
        </p:txBody>
      </p:sp>
    </p:spTree>
    <p:extLst>
      <p:ext uri="{BB962C8B-B14F-4D97-AF65-F5344CB8AC3E}">
        <p14:creationId xmlns:p14="http://schemas.microsoft.com/office/powerpoint/2010/main" val="75130693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normAutofit/>
          </a:bodyPr>
          <a:lstStyle/>
          <a:p>
            <a:pPr eaLnBrk="1" hangingPunct="1"/>
            <a:r>
              <a:rPr lang="en-US" sz="1800" dirty="0" err="1" smtClean="0">
                <a:latin typeface="Arial" charset="0"/>
              </a:rPr>
              <a:t>Mengkonfigurasi</a:t>
            </a:r>
            <a:r>
              <a:rPr lang="en-US" sz="1800" dirty="0" smtClean="0">
                <a:latin typeface="Arial" charset="0"/>
              </a:rPr>
              <a:t> Default </a:t>
            </a:r>
            <a:r>
              <a:rPr lang="en-US" sz="1800" dirty="0">
                <a:latin typeface="Arial" charset="0"/>
              </a:rPr>
              <a:t>Gateway</a:t>
            </a:r>
            <a:br>
              <a:rPr lang="en-US" sz="1800" dirty="0">
                <a:latin typeface="Arial" charset="0"/>
              </a:rPr>
            </a:br>
            <a:r>
              <a:rPr lang="en-US" dirty="0">
                <a:latin typeface="Arial" charset="0"/>
              </a:rPr>
              <a:t>Default Gateway </a:t>
            </a:r>
            <a:r>
              <a:rPr lang="en-US" dirty="0" err="1" smtClean="0">
                <a:latin typeface="Arial" charset="0"/>
              </a:rPr>
              <a:t>pada</a:t>
            </a:r>
            <a:r>
              <a:rPr lang="en-US" dirty="0" smtClean="0">
                <a:latin typeface="Arial" charset="0"/>
              </a:rPr>
              <a:t> Host</a:t>
            </a:r>
            <a:endParaRPr lang="en-US" dirty="0">
              <a:latin typeface="Arial" charset="0"/>
            </a:endParaRPr>
          </a:p>
        </p:txBody>
      </p:sp>
      <p:cxnSp>
        <p:nvCxnSpPr>
          <p:cNvPr id="4" name="Straight Connector 3"/>
          <p:cNvCxnSpPr>
            <a:stCxn id="103430" idx="0"/>
            <a:endCxn id="103436" idx="0"/>
          </p:cNvCxnSpPr>
          <p:nvPr/>
        </p:nvCxnSpPr>
        <p:spPr bwMode="auto">
          <a:xfrm flipV="1">
            <a:off x="2690813" y="2632075"/>
            <a:ext cx="1293812" cy="107473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a:stCxn id="103428" idx="3"/>
            <a:endCxn id="103436" idx="0"/>
          </p:cNvCxnSpPr>
          <p:nvPr/>
        </p:nvCxnSpPr>
        <p:spPr bwMode="auto">
          <a:xfrm>
            <a:off x="2851150" y="2200275"/>
            <a:ext cx="1133475" cy="431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42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2043113"/>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6"/>
          <p:cNvSpPr txBox="1">
            <a:spLocks noChangeArrowheads="1"/>
          </p:cNvSpPr>
          <p:nvPr/>
        </p:nvSpPr>
        <p:spPr bwMode="auto">
          <a:xfrm>
            <a:off x="1925638" y="1736725"/>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10343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3706813"/>
            <a:ext cx="73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TextBox 8"/>
          <p:cNvSpPr txBox="1">
            <a:spLocks noChangeArrowheads="1"/>
          </p:cNvSpPr>
          <p:nvPr/>
        </p:nvSpPr>
        <p:spPr bwMode="auto">
          <a:xfrm>
            <a:off x="2044700" y="4032250"/>
            <a:ext cx="1292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cxnSp>
        <p:nvCxnSpPr>
          <p:cNvPr id="10" name="Straight Connector 9"/>
          <p:cNvCxnSpPr>
            <a:stCxn id="103428" idx="1"/>
            <a:endCxn id="103484" idx="3"/>
          </p:cNvCxnSpPr>
          <p:nvPr/>
        </p:nvCxnSpPr>
        <p:spPr bwMode="auto">
          <a:xfrm flipH="1" flipV="1">
            <a:off x="1293813" y="1873250"/>
            <a:ext cx="822325" cy="327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3433" name="TextBox 10"/>
          <p:cNvSpPr txBox="1">
            <a:spLocks noChangeArrowheads="1"/>
          </p:cNvSpPr>
          <p:nvPr/>
        </p:nvSpPr>
        <p:spPr bwMode="auto">
          <a:xfrm>
            <a:off x="3305175" y="2841625"/>
            <a:ext cx="755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G0/1</a:t>
            </a:r>
            <a:endParaRPr lang="en-CA" sz="2000"/>
          </a:p>
          <a:p>
            <a:pPr algn="r"/>
            <a:r>
              <a:rPr lang="en-CA" sz="1100"/>
              <a:t>.1</a:t>
            </a:r>
          </a:p>
        </p:txBody>
      </p:sp>
      <p:sp>
        <p:nvSpPr>
          <p:cNvPr id="103434" name="TextBox 11"/>
          <p:cNvSpPr txBox="1">
            <a:spLocks noChangeArrowheads="1"/>
          </p:cNvSpPr>
          <p:nvPr/>
        </p:nvSpPr>
        <p:spPr bwMode="auto">
          <a:xfrm>
            <a:off x="3438525" y="2051050"/>
            <a:ext cx="488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G0/0</a:t>
            </a:r>
            <a:endParaRPr lang="en-CA" sz="2000"/>
          </a:p>
        </p:txBody>
      </p:sp>
      <p:pic>
        <p:nvPicPr>
          <p:cNvPr id="103435"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2457450"/>
            <a:ext cx="695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6" name="TextBox 13"/>
          <p:cNvSpPr txBox="1">
            <a:spLocks noChangeArrowheads="1"/>
          </p:cNvSpPr>
          <p:nvPr/>
        </p:nvSpPr>
        <p:spPr bwMode="auto">
          <a:xfrm>
            <a:off x="3794125" y="2632075"/>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grpSp>
        <p:nvGrpSpPr>
          <p:cNvPr id="103437" name="Group 14"/>
          <p:cNvGrpSpPr>
            <a:grpSpLocks/>
          </p:cNvGrpSpPr>
          <p:nvPr/>
        </p:nvGrpSpPr>
        <p:grpSpPr bwMode="auto">
          <a:xfrm>
            <a:off x="420688" y="1592263"/>
            <a:ext cx="1150937" cy="504825"/>
            <a:chOff x="2449309" y="1455539"/>
            <a:chExt cx="1152128" cy="503842"/>
          </a:xfrm>
        </p:grpSpPr>
        <p:sp>
          <p:nvSpPr>
            <p:cNvPr id="103483" name="Rectangle 15"/>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84"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4338" y="151255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85" name="Rectangle 17"/>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grpSp>
      <p:cxnSp>
        <p:nvCxnSpPr>
          <p:cNvPr id="19" name="Straight Connector 18"/>
          <p:cNvCxnSpPr>
            <a:stCxn id="103430" idx="1"/>
            <a:endCxn id="103475" idx="3"/>
          </p:cNvCxnSpPr>
          <p:nvPr/>
        </p:nvCxnSpPr>
        <p:spPr bwMode="auto">
          <a:xfrm flipH="1">
            <a:off x="1408113" y="3863975"/>
            <a:ext cx="915987" cy="4889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39" name="Group 19"/>
          <p:cNvGrpSpPr>
            <a:grpSpLocks/>
          </p:cNvGrpSpPr>
          <p:nvPr/>
        </p:nvGrpSpPr>
        <p:grpSpPr bwMode="auto">
          <a:xfrm>
            <a:off x="409575" y="2220913"/>
            <a:ext cx="1150938" cy="546100"/>
            <a:chOff x="2449309" y="1455539"/>
            <a:chExt cx="1152128" cy="545870"/>
          </a:xfrm>
        </p:grpSpPr>
        <p:sp>
          <p:nvSpPr>
            <p:cNvPr id="103480" name="Rectangle 20"/>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81"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6530" y="1554585"/>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82" name="Rectangle 22"/>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grpSp>
      <p:cxnSp>
        <p:nvCxnSpPr>
          <p:cNvPr id="24" name="Straight Connector 23"/>
          <p:cNvCxnSpPr>
            <a:stCxn id="103428" idx="1"/>
            <a:endCxn id="103481" idx="3"/>
          </p:cNvCxnSpPr>
          <p:nvPr/>
        </p:nvCxnSpPr>
        <p:spPr bwMode="auto">
          <a:xfrm flipH="1">
            <a:off x="1335088" y="2200275"/>
            <a:ext cx="781050" cy="3429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41" name="Group 24"/>
          <p:cNvGrpSpPr>
            <a:grpSpLocks/>
          </p:cNvGrpSpPr>
          <p:nvPr/>
        </p:nvGrpSpPr>
        <p:grpSpPr bwMode="auto">
          <a:xfrm>
            <a:off x="493713" y="3478213"/>
            <a:ext cx="1193800" cy="1098550"/>
            <a:chOff x="2262117" y="2565118"/>
            <a:chExt cx="1193416" cy="1098403"/>
          </a:xfrm>
        </p:grpSpPr>
        <p:sp>
          <p:nvSpPr>
            <p:cNvPr id="103474" name="Rectangle 25"/>
            <p:cNvSpPr>
              <a:spLocks noChangeArrowheads="1"/>
            </p:cNvSpPr>
            <p:nvPr/>
          </p:nvSpPr>
          <p:spPr bwMode="auto">
            <a:xfrm>
              <a:off x="3075301" y="315967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75"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434" y="321669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6" name="Rectangle 27"/>
            <p:cNvSpPr>
              <a:spLocks noChangeArrowheads="1"/>
            </p:cNvSpPr>
            <p:nvPr/>
          </p:nvSpPr>
          <p:spPr bwMode="auto">
            <a:xfrm>
              <a:off x="2303404" y="3261051"/>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PC4</a:t>
              </a:r>
            </a:p>
          </p:txBody>
        </p:sp>
        <p:sp>
          <p:nvSpPr>
            <p:cNvPr id="103477" name="Rectangle 28"/>
            <p:cNvSpPr>
              <a:spLocks noChangeArrowheads="1"/>
            </p:cNvSpPr>
            <p:nvPr/>
          </p:nvSpPr>
          <p:spPr bwMode="auto">
            <a:xfrm>
              <a:off x="3034014" y="2565118"/>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78"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7147" y="2622136"/>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9" name="Rectangle 30"/>
            <p:cNvSpPr>
              <a:spLocks noChangeArrowheads="1"/>
            </p:cNvSpPr>
            <p:nvPr/>
          </p:nvSpPr>
          <p:spPr bwMode="auto">
            <a:xfrm>
              <a:off x="2262117" y="2666490"/>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PC3</a:t>
              </a:r>
            </a:p>
          </p:txBody>
        </p:sp>
      </p:grpSp>
      <p:cxnSp>
        <p:nvCxnSpPr>
          <p:cNvPr id="32" name="Straight Connector 31"/>
          <p:cNvCxnSpPr>
            <a:stCxn id="103430" idx="1"/>
            <a:endCxn id="103478" idx="3"/>
          </p:cNvCxnSpPr>
          <p:nvPr/>
        </p:nvCxnSpPr>
        <p:spPr bwMode="auto">
          <a:xfrm flipH="1" flipV="1">
            <a:off x="1366838" y="3757613"/>
            <a:ext cx="957262" cy="10636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3" name="Curved Connector 32"/>
          <p:cNvCxnSpPr>
            <a:endCxn id="103481" idx="3"/>
          </p:cNvCxnSpPr>
          <p:nvPr/>
        </p:nvCxnSpPr>
        <p:spPr>
          <a:xfrm rot="16200000" flipH="1">
            <a:off x="911226" y="2119312"/>
            <a:ext cx="806450" cy="41275"/>
          </a:xfrm>
          <a:prstGeom prst="curvedConnector4">
            <a:avLst>
              <a:gd name="adj1" fmla="val 7170"/>
              <a:gd name="adj2" fmla="val 2453244"/>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3448" idx="0"/>
            <a:endCxn id="103454" idx="0"/>
          </p:cNvCxnSpPr>
          <p:nvPr/>
        </p:nvCxnSpPr>
        <p:spPr bwMode="auto">
          <a:xfrm flipV="1">
            <a:off x="7251700" y="4364038"/>
            <a:ext cx="1292225" cy="107473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5" name="Straight Connector 34"/>
          <p:cNvCxnSpPr>
            <a:stCxn id="103446" idx="3"/>
            <a:endCxn id="103454" idx="0"/>
          </p:cNvCxnSpPr>
          <p:nvPr/>
        </p:nvCxnSpPr>
        <p:spPr bwMode="auto">
          <a:xfrm>
            <a:off x="7410450" y="3932238"/>
            <a:ext cx="1133475" cy="4318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344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775075"/>
            <a:ext cx="7350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7" name="TextBox 36"/>
          <p:cNvSpPr txBox="1">
            <a:spLocks noChangeArrowheads="1"/>
          </p:cNvSpPr>
          <p:nvPr/>
        </p:nvSpPr>
        <p:spPr bwMode="auto">
          <a:xfrm>
            <a:off x="6486525" y="3468688"/>
            <a:ext cx="129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pic>
        <p:nvPicPr>
          <p:cNvPr id="103448"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00" y="5438775"/>
            <a:ext cx="73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9" name="TextBox 38"/>
          <p:cNvSpPr txBox="1">
            <a:spLocks noChangeArrowheads="1"/>
          </p:cNvSpPr>
          <p:nvPr/>
        </p:nvSpPr>
        <p:spPr bwMode="auto">
          <a:xfrm>
            <a:off x="6605588" y="5764213"/>
            <a:ext cx="1292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cxnSp>
        <p:nvCxnSpPr>
          <p:cNvPr id="40" name="Straight Connector 39"/>
          <p:cNvCxnSpPr>
            <a:stCxn id="103446" idx="1"/>
            <a:endCxn id="103472" idx="3"/>
          </p:cNvCxnSpPr>
          <p:nvPr/>
        </p:nvCxnSpPr>
        <p:spPr bwMode="auto">
          <a:xfrm flipH="1" flipV="1">
            <a:off x="5853113" y="3605213"/>
            <a:ext cx="822325" cy="327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3451" name="TextBox 40"/>
          <p:cNvSpPr txBox="1">
            <a:spLocks noChangeArrowheads="1"/>
          </p:cNvSpPr>
          <p:nvPr/>
        </p:nvSpPr>
        <p:spPr bwMode="auto">
          <a:xfrm>
            <a:off x="7864475" y="4573588"/>
            <a:ext cx="755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G0/1</a:t>
            </a:r>
            <a:endParaRPr lang="en-CA" sz="2000"/>
          </a:p>
          <a:p>
            <a:pPr algn="r"/>
            <a:r>
              <a:rPr lang="en-CA" sz="1100"/>
              <a:t>.1</a:t>
            </a:r>
          </a:p>
        </p:txBody>
      </p:sp>
      <p:sp>
        <p:nvSpPr>
          <p:cNvPr id="103452" name="TextBox 41"/>
          <p:cNvSpPr txBox="1">
            <a:spLocks noChangeArrowheads="1"/>
          </p:cNvSpPr>
          <p:nvPr/>
        </p:nvSpPr>
        <p:spPr bwMode="auto">
          <a:xfrm>
            <a:off x="7997825" y="3783013"/>
            <a:ext cx="488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G0/0</a:t>
            </a:r>
            <a:endParaRPr lang="en-CA" sz="2000"/>
          </a:p>
        </p:txBody>
      </p:sp>
      <p:pic>
        <p:nvPicPr>
          <p:cNvPr id="103453"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8325" y="4189413"/>
            <a:ext cx="6937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54" name="TextBox 43"/>
          <p:cNvSpPr txBox="1">
            <a:spLocks noChangeArrowheads="1"/>
          </p:cNvSpPr>
          <p:nvPr/>
        </p:nvSpPr>
        <p:spPr bwMode="auto">
          <a:xfrm>
            <a:off x="8353425" y="4364038"/>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grpSp>
        <p:nvGrpSpPr>
          <p:cNvPr id="103455" name="Group 44"/>
          <p:cNvGrpSpPr>
            <a:grpSpLocks/>
          </p:cNvGrpSpPr>
          <p:nvPr/>
        </p:nvGrpSpPr>
        <p:grpSpPr bwMode="auto">
          <a:xfrm>
            <a:off x="4979988" y="3324225"/>
            <a:ext cx="1152525" cy="504825"/>
            <a:chOff x="2449309" y="1455539"/>
            <a:chExt cx="1152128" cy="503842"/>
          </a:xfrm>
        </p:grpSpPr>
        <p:sp>
          <p:nvSpPr>
            <p:cNvPr id="103471" name="Rectangle 45"/>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72"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4338" y="151255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3" name="Rectangle 47"/>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grpSp>
      <p:cxnSp>
        <p:nvCxnSpPr>
          <p:cNvPr id="49" name="Straight Connector 48"/>
          <p:cNvCxnSpPr>
            <a:stCxn id="103448" idx="1"/>
            <a:endCxn id="103463" idx="3"/>
          </p:cNvCxnSpPr>
          <p:nvPr/>
        </p:nvCxnSpPr>
        <p:spPr bwMode="auto">
          <a:xfrm flipH="1">
            <a:off x="5969000" y="5595938"/>
            <a:ext cx="914400" cy="4889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57" name="Group 49"/>
          <p:cNvGrpSpPr>
            <a:grpSpLocks/>
          </p:cNvGrpSpPr>
          <p:nvPr/>
        </p:nvGrpSpPr>
        <p:grpSpPr bwMode="auto">
          <a:xfrm>
            <a:off x="4968875" y="3952875"/>
            <a:ext cx="1152525" cy="546100"/>
            <a:chOff x="2449309" y="1455539"/>
            <a:chExt cx="1152128" cy="545870"/>
          </a:xfrm>
        </p:grpSpPr>
        <p:sp>
          <p:nvSpPr>
            <p:cNvPr id="103468" name="Rectangle 50"/>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.11</a:t>
              </a:r>
            </a:p>
          </p:txBody>
        </p:sp>
        <p:pic>
          <p:nvPicPr>
            <p:cNvPr id="103469"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6530" y="1554585"/>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70" name="Rectangle 52"/>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grpSp>
      <p:cxnSp>
        <p:nvCxnSpPr>
          <p:cNvPr id="54" name="Straight Connector 53"/>
          <p:cNvCxnSpPr>
            <a:stCxn id="103446" idx="1"/>
            <a:endCxn id="103469" idx="3"/>
          </p:cNvCxnSpPr>
          <p:nvPr/>
        </p:nvCxnSpPr>
        <p:spPr bwMode="auto">
          <a:xfrm flipH="1">
            <a:off x="5894388" y="3932238"/>
            <a:ext cx="781050" cy="3429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3459" name="Group 54"/>
          <p:cNvGrpSpPr>
            <a:grpSpLocks/>
          </p:cNvGrpSpPr>
          <p:nvPr/>
        </p:nvGrpSpPr>
        <p:grpSpPr bwMode="auto">
          <a:xfrm>
            <a:off x="5054600" y="5210175"/>
            <a:ext cx="1193800" cy="1098550"/>
            <a:chOff x="2262117" y="2565118"/>
            <a:chExt cx="1193416" cy="1098403"/>
          </a:xfrm>
        </p:grpSpPr>
        <p:sp>
          <p:nvSpPr>
            <p:cNvPr id="103462" name="Rectangle 55"/>
            <p:cNvSpPr>
              <a:spLocks noChangeArrowheads="1"/>
            </p:cNvSpPr>
            <p:nvPr/>
          </p:nvSpPr>
          <p:spPr bwMode="auto">
            <a:xfrm>
              <a:off x="3075301" y="315967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.11</a:t>
              </a:r>
            </a:p>
          </p:txBody>
        </p:sp>
        <p:pic>
          <p:nvPicPr>
            <p:cNvPr id="103463"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434" y="321669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4" name="Rectangle 57"/>
            <p:cNvSpPr>
              <a:spLocks noChangeArrowheads="1"/>
            </p:cNvSpPr>
            <p:nvPr/>
          </p:nvSpPr>
          <p:spPr bwMode="auto">
            <a:xfrm>
              <a:off x="2303404" y="3261051"/>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PC4</a:t>
              </a:r>
            </a:p>
          </p:txBody>
        </p:sp>
        <p:sp>
          <p:nvSpPr>
            <p:cNvPr id="103465" name="Rectangle 58"/>
            <p:cNvSpPr>
              <a:spLocks noChangeArrowheads="1"/>
            </p:cNvSpPr>
            <p:nvPr/>
          </p:nvSpPr>
          <p:spPr bwMode="auto">
            <a:xfrm>
              <a:off x="3034014" y="2565118"/>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3466" name="Picture 3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7147" y="2622136"/>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67" name="Rectangle 60"/>
            <p:cNvSpPr>
              <a:spLocks noChangeArrowheads="1"/>
            </p:cNvSpPr>
            <p:nvPr/>
          </p:nvSpPr>
          <p:spPr bwMode="auto">
            <a:xfrm>
              <a:off x="2262117" y="2666490"/>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PC3</a:t>
              </a:r>
            </a:p>
          </p:txBody>
        </p:sp>
      </p:grpSp>
      <p:cxnSp>
        <p:nvCxnSpPr>
          <p:cNvPr id="62" name="Straight Connector 61"/>
          <p:cNvCxnSpPr>
            <a:stCxn id="103448" idx="1"/>
            <a:endCxn id="103466" idx="3"/>
          </p:cNvCxnSpPr>
          <p:nvPr/>
        </p:nvCxnSpPr>
        <p:spPr bwMode="auto">
          <a:xfrm flipH="1" flipV="1">
            <a:off x="5927725" y="5489575"/>
            <a:ext cx="955675" cy="1063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3" name="Curved Connector 62"/>
          <p:cNvCxnSpPr>
            <a:stCxn id="103472" idx="3"/>
            <a:endCxn id="103466" idx="3"/>
          </p:cNvCxnSpPr>
          <p:nvPr/>
        </p:nvCxnSpPr>
        <p:spPr>
          <a:xfrm>
            <a:off x="5853113" y="3605213"/>
            <a:ext cx="74612" cy="1884362"/>
          </a:xfrm>
          <a:prstGeom prst="curvedConnector3">
            <a:avLst>
              <a:gd name="adj1" fmla="val 3294227"/>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19075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normAutofit fontScale="90000"/>
          </a:bodyPr>
          <a:lstStyle/>
          <a:p>
            <a:r>
              <a:rPr lang="en-US" sz="1800" dirty="0" err="1" smtClean="0">
                <a:latin typeface="Arial" charset="0"/>
              </a:rPr>
              <a:t>Protokol</a:t>
            </a:r>
            <a:r>
              <a:rPr lang="en-US" sz="1800" dirty="0" smtClean="0">
                <a:latin typeface="Arial" charset="0"/>
              </a:rPr>
              <a:t> Layer Network</a:t>
            </a:r>
            <a:r>
              <a:rPr lang="en-US" dirty="0">
                <a:latin typeface="Arial" charset="0"/>
              </a:rPr>
              <a:t/>
            </a:r>
            <a:br>
              <a:rPr lang="en-US" dirty="0">
                <a:latin typeface="Arial" charset="0"/>
              </a:rPr>
            </a:br>
            <a:r>
              <a:rPr lang="en-US" dirty="0" smtClean="0">
                <a:latin typeface="Arial" charset="0"/>
              </a:rPr>
              <a:t>Layer Network </a:t>
            </a:r>
            <a:r>
              <a:rPr lang="en-US" dirty="0" err="1" smtClean="0">
                <a:latin typeface="Arial" charset="0"/>
              </a:rPr>
              <a:t>dalam</a:t>
            </a:r>
            <a:r>
              <a:rPr lang="en-US" dirty="0" smtClean="0">
                <a:latin typeface="Arial" charset="0"/>
              </a:rPr>
              <a:t> </a:t>
            </a:r>
            <a:r>
              <a:rPr lang="en-US" dirty="0" err="1" smtClean="0">
                <a:latin typeface="Arial" charset="0"/>
              </a:rPr>
              <a:t>Komunikasi</a:t>
            </a:r>
            <a:endParaRPr lang="en-US" dirty="0">
              <a:latin typeface="Arial" charset="0"/>
            </a:endParaRPr>
          </a:p>
        </p:txBody>
      </p:sp>
      <p:pic>
        <p:nvPicPr>
          <p:cNvPr id="13314"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l="-15361" r="-15361" b="14755"/>
          <a:stretch>
            <a:fillRect/>
          </a:stretch>
        </p:blipFill>
        <p:spPr bwMode="auto">
          <a:xfrm>
            <a:off x="212725" y="1725613"/>
            <a:ext cx="8734425" cy="433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89416333"/>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normAutofit/>
          </a:bodyPr>
          <a:lstStyle/>
          <a:p>
            <a:pPr eaLnBrk="1" hangingPunct="1"/>
            <a:r>
              <a:rPr lang="en-US" sz="1800" dirty="0" err="1" smtClean="0">
                <a:latin typeface="Arial" charset="0"/>
              </a:rPr>
              <a:t>Mengkonfigurasi</a:t>
            </a:r>
            <a:r>
              <a:rPr lang="en-US" sz="1800" dirty="0" smtClean="0">
                <a:latin typeface="Arial" charset="0"/>
              </a:rPr>
              <a:t> Default </a:t>
            </a:r>
            <a:r>
              <a:rPr lang="en-US" sz="1800" dirty="0">
                <a:latin typeface="Arial" charset="0"/>
              </a:rPr>
              <a:t>Gateway</a:t>
            </a:r>
            <a:br>
              <a:rPr lang="en-US" sz="1800" dirty="0">
                <a:latin typeface="Arial" charset="0"/>
              </a:rPr>
            </a:br>
            <a:r>
              <a:rPr lang="en-US" dirty="0">
                <a:latin typeface="Arial" charset="0"/>
              </a:rPr>
              <a:t>Default Gateway </a:t>
            </a:r>
            <a:r>
              <a:rPr lang="en-US" dirty="0" err="1" smtClean="0">
                <a:latin typeface="Arial" charset="0"/>
              </a:rPr>
              <a:t>pada</a:t>
            </a:r>
            <a:r>
              <a:rPr lang="en-US" dirty="0" smtClean="0">
                <a:latin typeface="Arial" charset="0"/>
              </a:rPr>
              <a:t> Switch</a:t>
            </a:r>
            <a:endParaRPr lang="en-US" dirty="0">
              <a:latin typeface="Arial" charset="0"/>
            </a:endParaRPr>
          </a:p>
        </p:txBody>
      </p:sp>
      <p:grpSp>
        <p:nvGrpSpPr>
          <p:cNvPr id="105474" name="Group 3"/>
          <p:cNvGrpSpPr>
            <a:grpSpLocks/>
          </p:cNvGrpSpPr>
          <p:nvPr/>
        </p:nvGrpSpPr>
        <p:grpSpPr bwMode="auto">
          <a:xfrm>
            <a:off x="828675" y="1758950"/>
            <a:ext cx="7493000" cy="3857625"/>
            <a:chOff x="463704" y="1412776"/>
            <a:chExt cx="7959454" cy="3856393"/>
          </a:xfrm>
        </p:grpSpPr>
        <p:pic>
          <p:nvPicPr>
            <p:cNvPr id="1054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626" y="3598587"/>
              <a:ext cx="1251734" cy="14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a:stCxn id="105478" idx="1"/>
              <a:endCxn id="105505" idx="0"/>
            </p:cNvCxnSpPr>
            <p:nvPr/>
          </p:nvCxnSpPr>
          <p:spPr bwMode="auto">
            <a:xfrm flipH="1">
              <a:off x="4215778" y="3755178"/>
              <a:ext cx="1150074" cy="1904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a:stCxn id="105490" idx="3"/>
              <a:endCxn id="105505" idx="0"/>
            </p:cNvCxnSpPr>
            <p:nvPr/>
          </p:nvCxnSpPr>
          <p:spPr bwMode="auto">
            <a:xfrm flipV="1">
              <a:off x="2494039" y="3774222"/>
              <a:ext cx="1721738" cy="3967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547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629" y="3598587"/>
              <a:ext cx="61103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TextBox 8"/>
            <p:cNvSpPr txBox="1">
              <a:spLocks noChangeArrowheads="1"/>
            </p:cNvSpPr>
            <p:nvPr/>
          </p:nvSpPr>
          <p:spPr bwMode="auto">
            <a:xfrm>
              <a:off x="4374067" y="3313586"/>
              <a:ext cx="14313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192.168.11.0/24</a:t>
              </a:r>
              <a:endParaRPr lang="en-CA" b="1"/>
            </a:p>
          </p:txBody>
        </p:sp>
        <p:grpSp>
          <p:nvGrpSpPr>
            <p:cNvPr id="105480" name="Group 9"/>
            <p:cNvGrpSpPr>
              <a:grpSpLocks/>
            </p:cNvGrpSpPr>
            <p:nvPr/>
          </p:nvGrpSpPr>
          <p:grpSpPr bwMode="auto">
            <a:xfrm>
              <a:off x="3572118" y="3567589"/>
              <a:ext cx="1517603" cy="602052"/>
              <a:chOff x="4729482" y="1790208"/>
              <a:chExt cx="1825535" cy="602052"/>
            </a:xfrm>
          </p:grpSpPr>
          <p:sp>
            <p:nvSpPr>
              <p:cNvPr id="105502" name="TextBox 31"/>
              <p:cNvSpPr txBox="1">
                <a:spLocks noChangeArrowheads="1"/>
              </p:cNvSpPr>
              <p:nvPr/>
            </p:nvSpPr>
            <p:spPr bwMode="auto">
              <a:xfrm>
                <a:off x="5842613" y="1792096"/>
                <a:ext cx="7124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100"/>
                  <a:t>.1</a:t>
                </a:r>
              </a:p>
              <a:p>
                <a:r>
                  <a:rPr lang="en-CA" sz="1100"/>
                  <a:t>G0/1</a:t>
                </a:r>
                <a:endParaRPr lang="en-CA" sz="2000"/>
              </a:p>
              <a:p>
                <a:endParaRPr lang="en-CA" sz="1100"/>
              </a:p>
            </p:txBody>
          </p:sp>
          <p:sp>
            <p:nvSpPr>
              <p:cNvPr id="105503" name="TextBox 32"/>
              <p:cNvSpPr txBox="1">
                <a:spLocks noChangeArrowheads="1"/>
              </p:cNvSpPr>
              <p:nvPr/>
            </p:nvSpPr>
            <p:spPr bwMode="auto">
              <a:xfrm>
                <a:off x="4729482" y="1790208"/>
                <a:ext cx="489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r"/>
                <a:r>
                  <a:rPr lang="en-CA" sz="1100"/>
                  <a:t>.1</a:t>
                </a:r>
              </a:p>
              <a:p>
                <a:pPr algn="r"/>
                <a:r>
                  <a:rPr lang="en-CA" sz="1100"/>
                  <a:t>G0/0</a:t>
                </a:r>
                <a:endParaRPr lang="en-CA" sz="2000"/>
              </a:p>
            </p:txBody>
          </p:sp>
          <p:pic>
            <p:nvPicPr>
              <p:cNvPr id="105504"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82" y="1823139"/>
                <a:ext cx="694532" cy="4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5" name="TextBox 34"/>
              <p:cNvSpPr txBox="1">
                <a:spLocks noChangeArrowheads="1"/>
              </p:cNvSpPr>
              <p:nvPr/>
            </p:nvSpPr>
            <p:spPr bwMode="auto">
              <a:xfrm>
                <a:off x="5313920" y="1997032"/>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solidFill>
                      <a:schemeClr val="bg1"/>
                    </a:solidFill>
                  </a:rPr>
                  <a:t>R1</a:t>
                </a:r>
                <a:endParaRPr lang="en-CA" b="1">
                  <a:solidFill>
                    <a:schemeClr val="bg1"/>
                  </a:solidFill>
                </a:endParaRPr>
              </a:p>
            </p:txBody>
          </p:sp>
        </p:grpSp>
        <p:grpSp>
          <p:nvGrpSpPr>
            <p:cNvPr id="105481" name="Group 10"/>
            <p:cNvGrpSpPr>
              <a:grpSpLocks/>
            </p:cNvGrpSpPr>
            <p:nvPr/>
          </p:nvGrpSpPr>
          <p:grpSpPr bwMode="auto">
            <a:xfrm>
              <a:off x="463704" y="3207376"/>
              <a:ext cx="3097115" cy="1173705"/>
              <a:chOff x="1929066" y="957918"/>
              <a:chExt cx="3725541" cy="1173705"/>
            </a:xfrm>
          </p:grpSpPr>
          <p:pic>
            <p:nvPicPr>
              <p:cNvPr id="10549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408135"/>
                <a:ext cx="7350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TextBox 20"/>
              <p:cNvSpPr txBox="1">
                <a:spLocks noChangeArrowheads="1"/>
              </p:cNvSpPr>
              <p:nvPr/>
            </p:nvSpPr>
            <p:spPr bwMode="auto">
              <a:xfrm>
                <a:off x="4362265" y="1108082"/>
                <a:ext cx="12923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200" b="1"/>
                  <a:t>192.168.10.0/24</a:t>
                </a:r>
                <a:endParaRPr lang="en-CA" b="1"/>
              </a:p>
            </p:txBody>
          </p:sp>
          <p:cxnSp>
            <p:nvCxnSpPr>
              <p:cNvPr id="22" name="Straight Connector 21"/>
              <p:cNvCxnSpPr>
                <a:stCxn id="105490" idx="1"/>
                <a:endCxn id="105500" idx="3"/>
              </p:cNvCxnSpPr>
              <p:nvPr/>
            </p:nvCxnSpPr>
            <p:spPr bwMode="auto">
              <a:xfrm flipH="1" flipV="1">
                <a:off x="2813489" y="1239105"/>
                <a:ext cx="823568" cy="32533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05493" name="Group 22"/>
              <p:cNvGrpSpPr>
                <a:grpSpLocks/>
              </p:cNvGrpSpPr>
              <p:nvPr/>
            </p:nvGrpSpPr>
            <p:grpSpPr bwMode="auto">
              <a:xfrm>
                <a:off x="1939917" y="957918"/>
                <a:ext cx="1152128" cy="503842"/>
                <a:chOff x="2449309" y="1455539"/>
                <a:chExt cx="1152128" cy="503842"/>
              </a:xfrm>
            </p:grpSpPr>
            <p:sp>
              <p:nvSpPr>
                <p:cNvPr id="105499" name="Rectangle 28"/>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.10</a:t>
                  </a:r>
                </a:p>
              </p:txBody>
            </p:sp>
            <p:pic>
              <p:nvPicPr>
                <p:cNvPr id="105500" name="Picture 3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4338" y="1512557"/>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01" name="Rectangle 30"/>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PC1</a:t>
                  </a:r>
                </a:p>
              </p:txBody>
            </p:sp>
          </p:grpSp>
          <p:grpSp>
            <p:nvGrpSpPr>
              <p:cNvPr id="105494" name="Group 23"/>
              <p:cNvGrpSpPr>
                <a:grpSpLocks/>
              </p:cNvGrpSpPr>
              <p:nvPr/>
            </p:nvGrpSpPr>
            <p:grpSpPr bwMode="auto">
              <a:xfrm>
                <a:off x="1929066" y="1585753"/>
                <a:ext cx="1152128" cy="545870"/>
                <a:chOff x="2449309" y="1455539"/>
                <a:chExt cx="1152128" cy="545870"/>
              </a:xfrm>
            </p:grpSpPr>
            <p:sp>
              <p:nvSpPr>
                <p:cNvPr id="105496" name="Rectangle 25"/>
                <p:cNvSpPr>
                  <a:spLocks noChangeArrowheads="1"/>
                </p:cNvSpPr>
                <p:nvPr/>
              </p:nvSpPr>
              <p:spPr bwMode="auto">
                <a:xfrm>
                  <a:off x="3221205" y="1455539"/>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.11</a:t>
                  </a:r>
                </a:p>
              </p:txBody>
            </p:sp>
            <p:pic>
              <p:nvPicPr>
                <p:cNvPr id="105497" name="Picture 3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6530" y="1554585"/>
                  <a:ext cx="498075" cy="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8" name="Rectangle 27"/>
                <p:cNvSpPr>
                  <a:spLocks noChangeArrowheads="1"/>
                </p:cNvSpPr>
                <p:nvPr/>
              </p:nvSpPr>
              <p:spPr bwMode="auto">
                <a:xfrm>
                  <a:off x="2449309" y="1554585"/>
                  <a:ext cx="4603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PC2</a:t>
                  </a:r>
                </a:p>
              </p:txBody>
            </p:sp>
          </p:grpSp>
          <p:cxnSp>
            <p:nvCxnSpPr>
              <p:cNvPr id="25" name="Straight Connector 24"/>
              <p:cNvCxnSpPr>
                <a:stCxn id="105490" idx="1"/>
                <a:endCxn id="105497" idx="3"/>
              </p:cNvCxnSpPr>
              <p:nvPr/>
            </p:nvCxnSpPr>
            <p:spPr bwMode="auto">
              <a:xfrm flipH="1">
                <a:off x="2854058" y="1564439"/>
                <a:ext cx="782998" cy="34279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12" name="Straight Connector 11"/>
            <p:cNvCxnSpPr>
              <a:stCxn id="105478" idx="3"/>
              <a:endCxn id="105475" idx="1"/>
            </p:cNvCxnSpPr>
            <p:nvPr/>
          </p:nvCxnSpPr>
          <p:spPr bwMode="auto">
            <a:xfrm>
              <a:off x="5977987" y="3755178"/>
              <a:ext cx="583468" cy="58560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3" name="Curved Connector 12"/>
            <p:cNvCxnSpPr>
              <a:stCxn id="105475" idx="0"/>
              <a:endCxn id="105490" idx="0"/>
            </p:cNvCxnSpPr>
            <p:nvPr/>
          </p:nvCxnSpPr>
          <p:spPr>
            <a:xfrm rot="16200000" flipH="1" flipV="1">
              <a:off x="4658589" y="1128292"/>
              <a:ext cx="58718" cy="4998267"/>
            </a:xfrm>
            <a:prstGeom prst="curvedConnector3">
              <a:avLst>
                <a:gd name="adj1" fmla="val -105413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617113" y="1412776"/>
              <a:ext cx="2806045" cy="1679039"/>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sz="800" dirty="0">
                  <a:solidFill>
                    <a:schemeClr val="tx1"/>
                  </a:solidFill>
                  <a:latin typeface="Courier New" pitchFamily="49" charset="0"/>
                  <a:cs typeface="Courier New" pitchFamily="49" charset="0"/>
                </a:rPr>
                <a:t>S1#</a:t>
              </a:r>
              <a:r>
                <a:rPr lang="en-US" sz="800" b="1" dirty="0">
                  <a:solidFill>
                    <a:schemeClr val="tx1"/>
                  </a:solidFill>
                  <a:latin typeface="Courier New" pitchFamily="49" charset="0"/>
                  <a:cs typeface="Courier New" pitchFamily="49" charset="0"/>
                </a:rPr>
                <a:t>show running-</a:t>
              </a:r>
              <a:r>
                <a:rPr lang="en-US" sz="800" b="1" dirty="0" err="1">
                  <a:solidFill>
                    <a:schemeClr val="tx1"/>
                  </a:solidFill>
                  <a:latin typeface="Courier New" pitchFamily="49" charset="0"/>
                  <a:cs typeface="Courier New" pitchFamily="49" charset="0"/>
                </a:rPr>
                <a:t>config</a:t>
              </a:r>
              <a:r>
                <a:rPr lang="en-US" sz="800" dirty="0">
                  <a:solidFill>
                    <a:schemeClr val="tx1"/>
                  </a:solidFill>
                  <a:latin typeface="Courier New" pitchFamily="49" charset="0"/>
                  <a:cs typeface="Courier New" pitchFamily="49" charset="0"/>
                </a:rPr>
                <a:t> </a:t>
              </a:r>
            </a:p>
            <a:p>
              <a:pPr algn="l">
                <a:defRPr/>
              </a:pPr>
              <a:r>
                <a:rPr lang="en-US" sz="800" dirty="0">
                  <a:solidFill>
                    <a:schemeClr val="tx1"/>
                  </a:solidFill>
                  <a:latin typeface="Courier New" pitchFamily="49" charset="0"/>
                  <a:cs typeface="Courier New" pitchFamily="49" charset="0"/>
                </a:rPr>
                <a:t>Building configuration...</a:t>
              </a:r>
            </a:p>
            <a:p>
              <a:pPr algn="l">
                <a:defRPr/>
              </a:pPr>
              <a:r>
                <a:rPr lang="en-US" sz="800" dirty="0">
                  <a:solidFill>
                    <a:schemeClr val="tx1"/>
                  </a:solidFill>
                  <a:latin typeface="Courier New" pitchFamily="49" charset="0"/>
                  <a:cs typeface="Courier New" pitchFamily="49" charset="0"/>
                </a:rPr>
                <a:t>!</a:t>
              </a:r>
            </a:p>
            <a:p>
              <a:pPr algn="l">
                <a:defRPr/>
              </a:pPr>
              <a:r>
                <a:rPr lang="en-US" sz="800" dirty="0">
                  <a:solidFill>
                    <a:schemeClr val="tx1"/>
                  </a:solidFill>
                  <a:latin typeface="Courier New" pitchFamily="49" charset="0"/>
                  <a:cs typeface="Courier New" pitchFamily="49" charset="0"/>
                </a:rPr>
                <a:t>&lt;output omitted&gt;</a:t>
              </a:r>
              <a:endParaRPr lang="en-US" sz="800" dirty="0">
                <a:solidFill>
                  <a:schemeClr val="tx1"/>
                </a:solidFill>
              </a:endParaRPr>
            </a:p>
            <a:p>
              <a:pPr algn="l">
                <a:defRPr/>
              </a:pPr>
              <a:r>
                <a:rPr lang="en-US" sz="800" dirty="0">
                  <a:solidFill>
                    <a:schemeClr val="tx1"/>
                  </a:solidFill>
                  <a:latin typeface="Courier New" pitchFamily="49" charset="0"/>
                  <a:cs typeface="Courier New" pitchFamily="49" charset="0"/>
                </a:rPr>
                <a:t>service password-encryption</a:t>
              </a:r>
            </a:p>
            <a:p>
              <a:pPr algn="l">
                <a:defRPr/>
              </a:pPr>
              <a:r>
                <a:rPr lang="en-US" sz="800" dirty="0">
                  <a:solidFill>
                    <a:schemeClr val="tx1"/>
                  </a:solidFill>
                  <a:latin typeface="Courier New" pitchFamily="49" charset="0"/>
                  <a:cs typeface="Courier New" pitchFamily="49" charset="0"/>
                </a:rPr>
                <a:t>!</a:t>
              </a:r>
            </a:p>
            <a:p>
              <a:pPr algn="l">
                <a:defRPr/>
              </a:pPr>
              <a:r>
                <a:rPr lang="en-US" sz="800" dirty="0">
                  <a:solidFill>
                    <a:schemeClr val="tx1"/>
                  </a:solidFill>
                  <a:latin typeface="Courier New" pitchFamily="49" charset="0"/>
                  <a:cs typeface="Courier New" pitchFamily="49" charset="0"/>
                </a:rPr>
                <a:t>hostname </a:t>
              </a:r>
              <a:r>
                <a:rPr lang="en-US" sz="800" dirty="0" err="1">
                  <a:solidFill>
                    <a:schemeClr val="tx1"/>
                  </a:solidFill>
                  <a:latin typeface="Courier New" pitchFamily="49" charset="0"/>
                  <a:cs typeface="Courier New" pitchFamily="49" charset="0"/>
                </a:rPr>
                <a:t>S1</a:t>
              </a:r>
              <a:endParaRPr lang="en-US" sz="800" dirty="0">
                <a:solidFill>
                  <a:schemeClr val="tx1"/>
                </a:solidFill>
                <a:latin typeface="Courier New" pitchFamily="49" charset="0"/>
                <a:cs typeface="Courier New" pitchFamily="49" charset="0"/>
              </a:endParaRPr>
            </a:p>
            <a:p>
              <a:pPr algn="l">
                <a:defRPr/>
              </a:pPr>
              <a:r>
                <a:rPr lang="en-US" sz="800" dirty="0">
                  <a:solidFill>
                    <a:schemeClr val="tx1"/>
                  </a:solidFill>
                  <a:latin typeface="Courier New" pitchFamily="49" charset="0"/>
                  <a:cs typeface="Courier New" pitchFamily="49" charset="0"/>
                </a:rPr>
                <a:t>!</a:t>
              </a:r>
            </a:p>
            <a:p>
              <a:pPr algn="l">
                <a:defRPr/>
              </a:pPr>
              <a:r>
                <a:rPr lang="en-US" sz="800" dirty="0">
                  <a:solidFill>
                    <a:schemeClr val="tx1"/>
                  </a:solidFill>
                  <a:latin typeface="Courier New" pitchFamily="49" charset="0"/>
                  <a:cs typeface="Courier New" pitchFamily="49" charset="0"/>
                </a:rPr>
                <a:t>Interface </a:t>
              </a:r>
              <a:r>
                <a:rPr lang="en-US" sz="800" dirty="0" err="1">
                  <a:solidFill>
                    <a:schemeClr val="tx1"/>
                  </a:solidFill>
                  <a:latin typeface="Courier New" pitchFamily="49" charset="0"/>
                  <a:cs typeface="Courier New" pitchFamily="49" charset="0"/>
                </a:rPr>
                <a:t>Vlan1</a:t>
              </a:r>
              <a:endParaRPr lang="en-US" sz="800" dirty="0">
                <a:solidFill>
                  <a:schemeClr val="tx1"/>
                </a:solidFill>
                <a:latin typeface="Courier New" pitchFamily="49" charset="0"/>
                <a:cs typeface="Courier New" pitchFamily="49" charset="0"/>
              </a:endParaRPr>
            </a:p>
            <a:p>
              <a:pPr algn="l">
                <a:defRPr/>
              </a:pPr>
              <a:r>
                <a:rPr lang="en-US" sz="800" dirty="0" err="1">
                  <a:solidFill>
                    <a:srgbClr val="339933"/>
                  </a:solidFill>
                  <a:latin typeface="Courier New" pitchFamily="49" charset="0"/>
                  <a:cs typeface="Courier New" pitchFamily="49" charset="0"/>
                </a:rPr>
                <a:t>ip</a:t>
              </a:r>
              <a:r>
                <a:rPr lang="en-US" sz="800" dirty="0">
                  <a:solidFill>
                    <a:srgbClr val="339933"/>
                  </a:solidFill>
                  <a:latin typeface="Courier New" pitchFamily="49" charset="0"/>
                  <a:cs typeface="Courier New" pitchFamily="49" charset="0"/>
                </a:rPr>
                <a:t> address 192.168.10.50</a:t>
              </a:r>
            </a:p>
            <a:p>
              <a:pPr algn="l">
                <a:defRPr/>
              </a:pPr>
              <a:r>
                <a:rPr lang="en-US" sz="800" dirty="0">
                  <a:solidFill>
                    <a:schemeClr val="tx1"/>
                  </a:solidFill>
                  <a:latin typeface="Courier New" pitchFamily="49" charset="0"/>
                  <a:cs typeface="Courier New" pitchFamily="49" charset="0"/>
                </a:rPr>
                <a:t>!</a:t>
              </a:r>
            </a:p>
            <a:p>
              <a:pPr algn="l">
                <a:defRPr/>
              </a:pPr>
              <a:r>
                <a:rPr lang="en-US" sz="800" dirty="0" err="1">
                  <a:solidFill>
                    <a:srgbClr val="339933"/>
                  </a:solidFill>
                  <a:latin typeface="Courier New" pitchFamily="49" charset="0"/>
                  <a:cs typeface="Courier New" pitchFamily="49" charset="0"/>
                </a:rPr>
                <a:t>ip</a:t>
              </a:r>
              <a:r>
                <a:rPr lang="en-US" sz="800" dirty="0">
                  <a:solidFill>
                    <a:srgbClr val="339933"/>
                  </a:solidFill>
                  <a:latin typeface="Courier New" pitchFamily="49" charset="0"/>
                  <a:cs typeface="Courier New" pitchFamily="49" charset="0"/>
                </a:rPr>
                <a:t> default-gateway 192.168.10.1</a:t>
              </a:r>
            </a:p>
            <a:p>
              <a:pPr algn="l">
                <a:defRPr/>
              </a:pPr>
              <a:r>
                <a:rPr lang="en-US" sz="800" dirty="0">
                  <a:solidFill>
                    <a:schemeClr val="tx1"/>
                  </a:solidFill>
                  <a:latin typeface="Courier New" pitchFamily="49" charset="0"/>
                  <a:cs typeface="Courier New" pitchFamily="49" charset="0"/>
                </a:rPr>
                <a:t>&lt;output omitted&gt;</a:t>
              </a:r>
              <a:endParaRPr lang="en-US" sz="800" dirty="0">
                <a:solidFill>
                  <a:srgbClr val="339933"/>
                </a:solidFill>
                <a:latin typeface="Courier New" pitchFamily="49" charset="0"/>
                <a:cs typeface="Courier New" pitchFamily="49" charset="0"/>
              </a:endParaRPr>
            </a:p>
            <a:p>
              <a:pPr algn="l">
                <a:defRPr/>
              </a:pPr>
              <a:endParaRPr lang="en-US" sz="800" dirty="0">
                <a:solidFill>
                  <a:srgbClr val="339933"/>
                </a:solidFill>
                <a:latin typeface="Courier New" pitchFamily="49" charset="0"/>
                <a:cs typeface="Courier New" pitchFamily="49" charset="0"/>
              </a:endParaRPr>
            </a:p>
          </p:txBody>
        </p:sp>
        <p:sp>
          <p:nvSpPr>
            <p:cNvPr id="105485" name="TextBox 14"/>
            <p:cNvSpPr txBox="1">
              <a:spLocks noChangeArrowheads="1"/>
            </p:cNvSpPr>
            <p:nvPr/>
          </p:nvSpPr>
          <p:spPr bwMode="auto">
            <a:xfrm>
              <a:off x="1954310" y="3774413"/>
              <a:ext cx="3401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000" b="1">
                  <a:solidFill>
                    <a:schemeClr val="bg1"/>
                  </a:solidFill>
                </a:rPr>
                <a:t>S1</a:t>
              </a:r>
            </a:p>
          </p:txBody>
        </p:sp>
        <p:sp>
          <p:nvSpPr>
            <p:cNvPr id="105486" name="TextBox 15"/>
            <p:cNvSpPr txBox="1">
              <a:spLocks noChangeArrowheads="1"/>
            </p:cNvSpPr>
            <p:nvPr/>
          </p:nvSpPr>
          <p:spPr bwMode="auto">
            <a:xfrm>
              <a:off x="5438853" y="3711218"/>
              <a:ext cx="3401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CA" sz="1000" b="1">
                  <a:solidFill>
                    <a:schemeClr val="bg1"/>
                  </a:solidFill>
                </a:rPr>
                <a:t>S2</a:t>
              </a:r>
            </a:p>
          </p:txBody>
        </p:sp>
        <p:sp>
          <p:nvSpPr>
            <p:cNvPr id="105487" name="Rectangle 16"/>
            <p:cNvSpPr>
              <a:spLocks noChangeArrowheads="1"/>
            </p:cNvSpPr>
            <p:nvPr/>
          </p:nvSpPr>
          <p:spPr bwMode="auto">
            <a:xfrm>
              <a:off x="2214525" y="3902681"/>
              <a:ext cx="3802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100"/>
                <a:t>.50</a:t>
              </a:r>
            </a:p>
          </p:txBody>
        </p:sp>
        <p:sp>
          <p:nvSpPr>
            <p:cNvPr id="105488" name="TextBox 17"/>
            <p:cNvSpPr txBox="1">
              <a:spLocks noChangeArrowheads="1"/>
            </p:cNvSpPr>
            <p:nvPr/>
          </p:nvSpPr>
          <p:spPr bwMode="auto">
            <a:xfrm>
              <a:off x="1430513" y="4509120"/>
              <a:ext cx="4547148" cy="7600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r>
                <a:rPr lang="en-US" sz="1200"/>
                <a:t>If the default gateway were not configured on S1, response packets from S1 would not be able to reach the administrator at 192.168.11.10. The administrator would not be able to mange the device remotely.</a:t>
              </a:r>
            </a:p>
          </p:txBody>
        </p:sp>
        <p:sp>
          <p:nvSpPr>
            <p:cNvPr id="19" name="Isosceles Triangle 18"/>
            <p:cNvSpPr/>
            <p:nvPr/>
          </p:nvSpPr>
          <p:spPr>
            <a:xfrm rot="10800000">
              <a:off x="5608682" y="3098163"/>
              <a:ext cx="2814476" cy="836346"/>
            </a:xfrm>
            <a:prstGeom prst="triangle">
              <a:avLst>
                <a:gd name="adj" fmla="val 45088"/>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extLst>
      <p:ext uri="{BB962C8B-B14F-4D97-AF65-F5344CB8AC3E}">
        <p14:creationId xmlns:p14="http://schemas.microsoft.com/office/powerpoint/2010/main" val="3092272490"/>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z="1800" dirty="0">
                <a:latin typeface="Arial" charset="0"/>
              </a:rPr>
              <a:t>Layer Network</a:t>
            </a:r>
            <a:br>
              <a:rPr lang="en-US" sz="1800" dirty="0">
                <a:latin typeface="Arial" charset="0"/>
              </a:rPr>
            </a:br>
            <a:r>
              <a:rPr lang="en-US" dirty="0" err="1" smtClean="0">
                <a:latin typeface="Arial" charset="0"/>
              </a:rPr>
              <a:t>Simpulan</a:t>
            </a:r>
            <a:endParaRPr lang="en-US" dirty="0">
              <a:latin typeface="Arial" charset="0"/>
            </a:endParaRPr>
          </a:p>
        </p:txBody>
      </p:sp>
      <p:sp>
        <p:nvSpPr>
          <p:cNvPr id="2" name="Content Placeholder 1"/>
          <p:cNvSpPr>
            <a:spLocks noGrp="1"/>
          </p:cNvSpPr>
          <p:nvPr>
            <p:ph idx="1"/>
          </p:nvPr>
        </p:nvSpPr>
        <p:spPr/>
        <p:txBody>
          <a:bodyPr>
            <a:normAutofit fontScale="70000" lnSpcReduction="20000"/>
          </a:bodyPr>
          <a:lstStyle/>
          <a:p>
            <a:pPr marL="0" indent="0">
              <a:buNone/>
            </a:pPr>
            <a:r>
              <a:rPr lang="en-US" dirty="0" err="1" smtClean="0"/>
              <a:t>Pada</a:t>
            </a:r>
            <a:r>
              <a:rPr lang="en-US" dirty="0" smtClean="0"/>
              <a:t> Chapter </a:t>
            </a:r>
            <a:r>
              <a:rPr lang="en-US" dirty="0" err="1" smtClean="0"/>
              <a:t>ini</a:t>
            </a:r>
            <a:r>
              <a:rPr lang="en-US" dirty="0" smtClean="0"/>
              <a:t>, </a:t>
            </a:r>
            <a:r>
              <a:rPr lang="en-US" dirty="0" err="1" smtClean="0"/>
              <a:t>Anda</a:t>
            </a:r>
            <a:r>
              <a:rPr lang="en-US" dirty="0" smtClean="0"/>
              <a:t> </a:t>
            </a:r>
            <a:r>
              <a:rPr lang="en-US" dirty="0" err="1" smtClean="0"/>
              <a:t>belajar</a:t>
            </a:r>
            <a:r>
              <a:rPr lang="en-US" dirty="0" smtClean="0"/>
              <a:t>:</a:t>
            </a:r>
          </a:p>
          <a:p>
            <a:r>
              <a:rPr lang="en-US" dirty="0" smtClean="0"/>
              <a:t>Layer </a:t>
            </a:r>
            <a:r>
              <a:rPr lang="en-US" dirty="0"/>
              <a:t>network</a:t>
            </a:r>
            <a:r>
              <a:rPr lang="en-US" dirty="0" smtClean="0"/>
              <a:t>, </a:t>
            </a:r>
            <a:r>
              <a:rPr lang="en-US" dirty="0" err="1" smtClean="0"/>
              <a:t>atau</a:t>
            </a:r>
            <a:r>
              <a:rPr lang="en-US" dirty="0" smtClean="0"/>
              <a:t> OSI Layer 3, </a:t>
            </a:r>
            <a:r>
              <a:rPr lang="en-US" dirty="0" err="1" smtClean="0"/>
              <a:t>menyediakan</a:t>
            </a:r>
            <a:r>
              <a:rPr lang="en-US" dirty="0" smtClean="0"/>
              <a:t> </a:t>
            </a:r>
            <a:r>
              <a:rPr lang="en-US" dirty="0" err="1" smtClean="0"/>
              <a:t>layanan</a:t>
            </a:r>
            <a:r>
              <a:rPr lang="en-US" dirty="0" smtClean="0"/>
              <a:t> agar </a:t>
            </a:r>
            <a:r>
              <a:rPr lang="en-US" dirty="0" err="1" smtClean="0"/>
              <a:t>devais</a:t>
            </a:r>
            <a:r>
              <a:rPr lang="en-US" dirty="0" smtClean="0"/>
              <a:t> </a:t>
            </a:r>
            <a:r>
              <a:rPr lang="en-US" dirty="0" err="1" smtClean="0"/>
              <a:t>ujung</a:t>
            </a:r>
            <a:r>
              <a:rPr lang="en-US" dirty="0" smtClean="0"/>
              <a:t> </a:t>
            </a:r>
            <a:r>
              <a:rPr lang="en-US" dirty="0" err="1" smtClean="0"/>
              <a:t>dapat</a:t>
            </a:r>
            <a:r>
              <a:rPr lang="en-US" dirty="0" smtClean="0"/>
              <a:t> </a:t>
            </a:r>
            <a:r>
              <a:rPr lang="en-US" dirty="0" err="1" smtClean="0"/>
              <a:t>bertukar</a:t>
            </a:r>
            <a:r>
              <a:rPr lang="en-US" dirty="0" smtClean="0"/>
              <a:t> data </a:t>
            </a:r>
            <a:r>
              <a:rPr lang="en-US" dirty="0" err="1" smtClean="0"/>
              <a:t>melalui</a:t>
            </a:r>
            <a:r>
              <a:rPr lang="en-US" dirty="0" smtClean="0"/>
              <a:t> </a:t>
            </a:r>
            <a:r>
              <a:rPr lang="en-US" dirty="0" err="1" smtClean="0"/>
              <a:t>jaringan</a:t>
            </a:r>
            <a:r>
              <a:rPr lang="en-US" dirty="0" smtClean="0"/>
              <a:t>. </a:t>
            </a:r>
          </a:p>
          <a:p>
            <a:r>
              <a:rPr lang="en-US" dirty="0" smtClean="0"/>
              <a:t>Layer network </a:t>
            </a:r>
            <a:r>
              <a:rPr lang="en-US" dirty="0" err="1" smtClean="0"/>
              <a:t>menggunakan</a:t>
            </a:r>
            <a:r>
              <a:rPr lang="en-US" dirty="0" smtClean="0"/>
              <a:t> </a:t>
            </a:r>
            <a:r>
              <a:rPr lang="en-US" dirty="0" err="1" smtClean="0"/>
              <a:t>empat</a:t>
            </a:r>
            <a:r>
              <a:rPr lang="en-US" dirty="0" smtClean="0"/>
              <a:t> proses </a:t>
            </a:r>
            <a:r>
              <a:rPr lang="en-US" dirty="0" err="1" smtClean="0"/>
              <a:t>dasar</a:t>
            </a:r>
            <a:r>
              <a:rPr lang="en-US" dirty="0" smtClean="0"/>
              <a:t> : IP addressing </a:t>
            </a:r>
            <a:r>
              <a:rPr lang="en-US" dirty="0" err="1" smtClean="0"/>
              <a:t>untuk</a:t>
            </a:r>
            <a:r>
              <a:rPr lang="en-US" dirty="0" smtClean="0"/>
              <a:t> </a:t>
            </a:r>
            <a:r>
              <a:rPr lang="en-US" dirty="0" err="1" smtClean="0"/>
              <a:t>devais</a:t>
            </a:r>
            <a:r>
              <a:rPr lang="en-US" dirty="0" smtClean="0"/>
              <a:t> </a:t>
            </a:r>
            <a:r>
              <a:rPr lang="en-US" dirty="0" err="1" smtClean="0"/>
              <a:t>ujung</a:t>
            </a:r>
            <a:r>
              <a:rPr lang="en-US" dirty="0" smtClean="0"/>
              <a:t>, </a:t>
            </a:r>
            <a:r>
              <a:rPr lang="en-US" dirty="0" err="1" smtClean="0"/>
              <a:t>enkapsulasi</a:t>
            </a:r>
            <a:r>
              <a:rPr lang="en-US" dirty="0" smtClean="0"/>
              <a:t>, </a:t>
            </a:r>
            <a:r>
              <a:rPr lang="en-US" dirty="0" err="1" smtClean="0"/>
              <a:t>peroutingan</a:t>
            </a:r>
            <a:r>
              <a:rPr lang="en-US" dirty="0" smtClean="0"/>
              <a:t>, dan de-</a:t>
            </a:r>
            <a:r>
              <a:rPr lang="en-US" dirty="0" err="1" smtClean="0"/>
              <a:t>enkapsulasi</a:t>
            </a:r>
            <a:r>
              <a:rPr lang="en-US" dirty="0" smtClean="0"/>
              <a:t>.</a:t>
            </a:r>
          </a:p>
          <a:p>
            <a:r>
              <a:rPr lang="en-US" dirty="0" err="1" smtClean="0"/>
              <a:t>Sebagian</a:t>
            </a:r>
            <a:r>
              <a:rPr lang="en-US" dirty="0" smtClean="0"/>
              <a:t> </a:t>
            </a:r>
            <a:r>
              <a:rPr lang="en-US" dirty="0" err="1" smtClean="0"/>
              <a:t>besar</a:t>
            </a:r>
            <a:r>
              <a:rPr lang="en-US" dirty="0" smtClean="0"/>
              <a:t> Internet </a:t>
            </a:r>
            <a:r>
              <a:rPr lang="en-US" dirty="0" err="1" smtClean="0"/>
              <a:t>berbasis</a:t>
            </a:r>
            <a:r>
              <a:rPr lang="en-US" dirty="0" smtClean="0"/>
              <a:t> IPv4, yang </a:t>
            </a:r>
            <a:r>
              <a:rPr lang="en-US" dirty="0" err="1" smtClean="0"/>
              <a:t>masih</a:t>
            </a:r>
            <a:r>
              <a:rPr lang="en-US" dirty="0" smtClean="0"/>
              <a:t> </a:t>
            </a:r>
            <a:r>
              <a:rPr lang="en-US" dirty="0" err="1" smtClean="0"/>
              <a:t>digunakan</a:t>
            </a:r>
            <a:r>
              <a:rPr lang="en-US" dirty="0" smtClean="0"/>
              <a:t> </a:t>
            </a:r>
            <a:r>
              <a:rPr lang="en-US" dirty="0" err="1" smtClean="0"/>
              <a:t>luas</a:t>
            </a:r>
            <a:r>
              <a:rPr lang="en-US" dirty="0" smtClean="0"/>
              <a:t> </a:t>
            </a:r>
            <a:r>
              <a:rPr lang="en-US" dirty="0" err="1" smtClean="0"/>
              <a:t>sebagai</a:t>
            </a:r>
            <a:r>
              <a:rPr lang="en-US" dirty="0" smtClean="0"/>
              <a:t> </a:t>
            </a:r>
            <a:r>
              <a:rPr lang="en-US" dirty="0" err="1" smtClean="0"/>
              <a:t>protokol</a:t>
            </a:r>
            <a:r>
              <a:rPr lang="en-US" dirty="0" smtClean="0"/>
              <a:t> layer network. </a:t>
            </a:r>
          </a:p>
          <a:p>
            <a:r>
              <a:rPr lang="en-US" dirty="0" err="1" smtClean="0"/>
              <a:t>Paket</a:t>
            </a:r>
            <a:r>
              <a:rPr lang="en-US" dirty="0" smtClean="0"/>
              <a:t> IPv4 </a:t>
            </a:r>
            <a:r>
              <a:rPr lang="en-US" dirty="0" err="1" smtClean="0"/>
              <a:t>mengandung</a:t>
            </a:r>
            <a:r>
              <a:rPr lang="en-US" dirty="0" smtClean="0"/>
              <a:t> header IP dan payload. </a:t>
            </a:r>
          </a:p>
          <a:p>
            <a:r>
              <a:rPr lang="en-US" dirty="0" smtClean="0"/>
              <a:t>Header IPv6 yang </a:t>
            </a:r>
            <a:r>
              <a:rPr lang="en-US" dirty="0" err="1" smtClean="0"/>
              <a:t>telah</a:t>
            </a:r>
            <a:r>
              <a:rPr lang="en-US" dirty="0" smtClean="0"/>
              <a:t> </a:t>
            </a:r>
            <a:r>
              <a:rPr lang="en-US" dirty="0" err="1" smtClean="0"/>
              <a:t>disederhanakan</a:t>
            </a:r>
            <a:r>
              <a:rPr lang="en-US" dirty="0" smtClean="0"/>
              <a:t> </a:t>
            </a:r>
            <a:r>
              <a:rPr lang="en-US" dirty="0" err="1" smtClean="0"/>
              <a:t>menawarkan</a:t>
            </a:r>
            <a:r>
              <a:rPr lang="en-US" dirty="0" smtClean="0"/>
              <a:t> </a:t>
            </a:r>
            <a:r>
              <a:rPr lang="en-US" dirty="0" err="1" smtClean="0"/>
              <a:t>beberapa</a:t>
            </a:r>
            <a:r>
              <a:rPr lang="en-US" dirty="0" smtClean="0"/>
              <a:t> </a:t>
            </a:r>
            <a:r>
              <a:rPr lang="en-US" dirty="0" err="1" smtClean="0"/>
              <a:t>keunggulan</a:t>
            </a:r>
            <a:r>
              <a:rPr lang="en-US" dirty="0" smtClean="0"/>
              <a:t> </a:t>
            </a:r>
            <a:r>
              <a:rPr lang="en-US" dirty="0" err="1" smtClean="0"/>
              <a:t>dibanding</a:t>
            </a:r>
            <a:r>
              <a:rPr lang="en-US" dirty="0" smtClean="0"/>
              <a:t> IPv4, </a:t>
            </a:r>
            <a:r>
              <a:rPr lang="en-US" dirty="0" err="1" smtClean="0"/>
              <a:t>mencakup</a:t>
            </a:r>
            <a:r>
              <a:rPr lang="en-US" dirty="0" smtClean="0"/>
              <a:t> </a:t>
            </a:r>
            <a:r>
              <a:rPr lang="en-US" dirty="0" err="1" smtClean="0"/>
              <a:t>efisiensi</a:t>
            </a:r>
            <a:r>
              <a:rPr lang="en-US" dirty="0" smtClean="0"/>
              <a:t> routing yang </a:t>
            </a:r>
            <a:r>
              <a:rPr lang="en-US" dirty="0" err="1" smtClean="0"/>
              <a:t>lebih</a:t>
            </a:r>
            <a:r>
              <a:rPr lang="en-US" dirty="0" smtClean="0"/>
              <a:t> </a:t>
            </a:r>
            <a:r>
              <a:rPr lang="en-US" dirty="0" err="1" smtClean="0"/>
              <a:t>baik</a:t>
            </a:r>
            <a:r>
              <a:rPr lang="en-US" dirty="0" smtClean="0"/>
              <a:t>, </a:t>
            </a:r>
            <a:r>
              <a:rPr lang="en-US" dirty="0" err="1" smtClean="0"/>
              <a:t>ekstensi</a:t>
            </a:r>
            <a:r>
              <a:rPr lang="en-US" dirty="0" smtClean="0"/>
              <a:t> header yang </a:t>
            </a:r>
            <a:r>
              <a:rPr lang="en-US" dirty="0" err="1" smtClean="0"/>
              <a:t>tersederhanakan</a:t>
            </a:r>
            <a:r>
              <a:rPr lang="en-US" dirty="0" smtClean="0"/>
              <a:t>, dan </a:t>
            </a:r>
            <a:r>
              <a:rPr lang="en-US" dirty="0" err="1" smtClean="0"/>
              <a:t>kapabilitas</a:t>
            </a:r>
            <a:r>
              <a:rPr lang="en-US" dirty="0" smtClean="0"/>
              <a:t> </a:t>
            </a:r>
            <a:r>
              <a:rPr lang="en-US" dirty="0" err="1" smtClean="0"/>
              <a:t>untuk</a:t>
            </a:r>
            <a:r>
              <a:rPr lang="en-US" dirty="0" smtClean="0"/>
              <a:t> </a:t>
            </a:r>
            <a:r>
              <a:rPr lang="en-US" dirty="0" err="1" smtClean="0"/>
              <a:t>pemrosesan</a:t>
            </a:r>
            <a:r>
              <a:rPr lang="en-US" dirty="0" smtClean="0"/>
              <a:t> per-flow</a:t>
            </a:r>
          </a:p>
        </p:txBody>
      </p:sp>
    </p:spTree>
    <p:extLst>
      <p:ext uri="{BB962C8B-B14F-4D97-AF65-F5344CB8AC3E}">
        <p14:creationId xmlns:p14="http://schemas.microsoft.com/office/powerpoint/2010/main" val="1102287526"/>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z="1800" dirty="0">
                <a:latin typeface="Arial" charset="0"/>
              </a:rPr>
              <a:t>Layer Network</a:t>
            </a:r>
            <a:br>
              <a:rPr lang="en-US" sz="1800" dirty="0">
                <a:latin typeface="Arial" charset="0"/>
              </a:rPr>
            </a:br>
            <a:r>
              <a:rPr lang="en-US" dirty="0" err="1" smtClean="0">
                <a:latin typeface="Arial" charset="0"/>
              </a:rPr>
              <a:t>Simpulan</a:t>
            </a:r>
            <a:endParaRPr lang="en-US" dirty="0">
              <a:latin typeface="Arial" charset="0"/>
            </a:endParaRPr>
          </a:p>
        </p:txBody>
      </p:sp>
      <p:sp>
        <p:nvSpPr>
          <p:cNvPr id="2" name="Content Placeholder 1"/>
          <p:cNvSpPr>
            <a:spLocks noGrp="1"/>
          </p:cNvSpPr>
          <p:nvPr>
            <p:ph idx="1"/>
          </p:nvPr>
        </p:nvSpPr>
        <p:spPr/>
        <p:txBody>
          <a:bodyPr>
            <a:normAutofit fontScale="77500" lnSpcReduction="20000"/>
          </a:bodyPr>
          <a:lstStyle/>
          <a:p>
            <a:pPr marL="0" indent="0">
              <a:buNone/>
            </a:pPr>
            <a:r>
              <a:rPr lang="en-US" dirty="0" err="1" smtClean="0"/>
              <a:t>Pada</a:t>
            </a:r>
            <a:r>
              <a:rPr lang="en-US" dirty="0" smtClean="0"/>
              <a:t> chapter </a:t>
            </a:r>
            <a:r>
              <a:rPr lang="en-US" dirty="0" err="1" smtClean="0"/>
              <a:t>ini</a:t>
            </a:r>
            <a:r>
              <a:rPr lang="en-US" dirty="0" smtClean="0"/>
              <a:t>, </a:t>
            </a:r>
            <a:r>
              <a:rPr lang="en-US" dirty="0" err="1" smtClean="0"/>
              <a:t>Anda</a:t>
            </a:r>
            <a:r>
              <a:rPr lang="en-US" dirty="0" smtClean="0"/>
              <a:t> </a:t>
            </a:r>
            <a:r>
              <a:rPr lang="en-US" dirty="0" err="1" smtClean="0"/>
              <a:t>belajar</a:t>
            </a:r>
            <a:r>
              <a:rPr lang="en-US" dirty="0" smtClean="0"/>
              <a:t>:</a:t>
            </a:r>
          </a:p>
          <a:p>
            <a:r>
              <a:rPr lang="en-US" dirty="0" err="1" smtClean="0"/>
              <a:t>Sebagai</a:t>
            </a:r>
            <a:r>
              <a:rPr lang="en-US" dirty="0" smtClean="0"/>
              <a:t> </a:t>
            </a:r>
            <a:r>
              <a:rPr lang="en-US" dirty="0" err="1" smtClean="0"/>
              <a:t>tambahan</a:t>
            </a:r>
            <a:r>
              <a:rPr lang="en-US" dirty="0" smtClean="0"/>
              <a:t> </a:t>
            </a:r>
            <a:r>
              <a:rPr lang="en-US" dirty="0" err="1" smtClean="0"/>
              <a:t>pada</a:t>
            </a:r>
            <a:r>
              <a:rPr lang="en-US" dirty="0" smtClean="0"/>
              <a:t> </a:t>
            </a:r>
            <a:r>
              <a:rPr lang="en-US" dirty="0" err="1" smtClean="0"/>
              <a:t>pengalamatan</a:t>
            </a:r>
            <a:r>
              <a:rPr lang="en-US" dirty="0" smtClean="0"/>
              <a:t> </a:t>
            </a:r>
            <a:r>
              <a:rPr lang="en-US" dirty="0" err="1" smtClean="0"/>
              <a:t>hirarkikal</a:t>
            </a:r>
            <a:r>
              <a:rPr lang="en-US" dirty="0" smtClean="0"/>
              <a:t>, layer network </a:t>
            </a:r>
            <a:r>
              <a:rPr lang="en-US" dirty="0" err="1" smtClean="0"/>
              <a:t>juga</a:t>
            </a:r>
            <a:r>
              <a:rPr lang="en-US" dirty="0" smtClean="0"/>
              <a:t> </a:t>
            </a:r>
            <a:r>
              <a:rPr lang="en-US" dirty="0" err="1" smtClean="0"/>
              <a:t>bertanggungjawab</a:t>
            </a:r>
            <a:r>
              <a:rPr lang="en-US" dirty="0" smtClean="0"/>
              <a:t> </a:t>
            </a:r>
            <a:r>
              <a:rPr lang="en-US" dirty="0" err="1" smtClean="0"/>
              <a:t>untuk</a:t>
            </a:r>
            <a:r>
              <a:rPr lang="en-US" dirty="0" smtClean="0"/>
              <a:t> </a:t>
            </a:r>
            <a:r>
              <a:rPr lang="en-US" dirty="0" err="1" smtClean="0"/>
              <a:t>perutingan</a:t>
            </a:r>
            <a:r>
              <a:rPr lang="en-US" dirty="0" smtClean="0"/>
              <a:t>.</a:t>
            </a:r>
          </a:p>
          <a:p>
            <a:r>
              <a:rPr lang="en-US" dirty="0" smtClean="0"/>
              <a:t>Host </a:t>
            </a:r>
            <a:r>
              <a:rPr lang="en-US" dirty="0" err="1" smtClean="0"/>
              <a:t>membutuhkan</a:t>
            </a:r>
            <a:r>
              <a:rPr lang="en-US" dirty="0" smtClean="0"/>
              <a:t> </a:t>
            </a:r>
            <a:r>
              <a:rPr lang="en-US" dirty="0" err="1" smtClean="0"/>
              <a:t>tabel</a:t>
            </a:r>
            <a:r>
              <a:rPr lang="en-US" dirty="0" smtClean="0"/>
              <a:t> routing </a:t>
            </a:r>
            <a:r>
              <a:rPr lang="en-US" dirty="0" err="1" smtClean="0"/>
              <a:t>lokal</a:t>
            </a:r>
            <a:r>
              <a:rPr lang="en-US" dirty="0" smtClean="0"/>
              <a:t> </a:t>
            </a:r>
            <a:r>
              <a:rPr lang="en-US" dirty="0" err="1" smtClean="0"/>
              <a:t>untuk</a:t>
            </a:r>
            <a:r>
              <a:rPr lang="en-US" dirty="0" smtClean="0"/>
              <a:t> </a:t>
            </a:r>
            <a:r>
              <a:rPr lang="en-US" dirty="0" err="1" smtClean="0"/>
              <a:t>memastikan</a:t>
            </a:r>
            <a:r>
              <a:rPr lang="en-US" dirty="0"/>
              <a:t> </a:t>
            </a:r>
            <a:r>
              <a:rPr lang="en-US" dirty="0" err="1" smtClean="0"/>
              <a:t>paket</a:t>
            </a:r>
            <a:r>
              <a:rPr lang="en-US" dirty="0" smtClean="0"/>
              <a:t> </a:t>
            </a:r>
            <a:r>
              <a:rPr lang="en-US" dirty="0" err="1" smtClean="0"/>
              <a:t>telah</a:t>
            </a:r>
            <a:r>
              <a:rPr lang="en-US" dirty="0" smtClean="0"/>
              <a:t> </a:t>
            </a:r>
            <a:r>
              <a:rPr lang="en-US" dirty="0" err="1" smtClean="0"/>
              <a:t>diarahkan</a:t>
            </a:r>
            <a:r>
              <a:rPr lang="en-US" dirty="0" smtClean="0"/>
              <a:t> </a:t>
            </a:r>
            <a:r>
              <a:rPr lang="en-US" dirty="0" err="1" smtClean="0"/>
              <a:t>ke</a:t>
            </a:r>
            <a:r>
              <a:rPr lang="en-US" dirty="0" smtClean="0"/>
              <a:t> </a:t>
            </a:r>
            <a:r>
              <a:rPr lang="en-US" dirty="0" err="1" smtClean="0"/>
              <a:t>jaringan</a:t>
            </a:r>
            <a:r>
              <a:rPr lang="en-US" dirty="0" smtClean="0"/>
              <a:t> </a:t>
            </a:r>
            <a:r>
              <a:rPr lang="en-US" dirty="0" err="1" smtClean="0"/>
              <a:t>tujuan</a:t>
            </a:r>
            <a:r>
              <a:rPr lang="en-US" dirty="0" smtClean="0"/>
              <a:t> yang </a:t>
            </a:r>
            <a:r>
              <a:rPr lang="en-US" dirty="0" err="1" smtClean="0"/>
              <a:t>tepat</a:t>
            </a:r>
            <a:r>
              <a:rPr lang="en-US" dirty="0" smtClean="0"/>
              <a:t>. </a:t>
            </a:r>
            <a:endParaRPr lang="en-US" dirty="0"/>
          </a:p>
          <a:p>
            <a:r>
              <a:rPr lang="en-US" dirty="0" smtClean="0"/>
              <a:t>Route default </a:t>
            </a:r>
            <a:r>
              <a:rPr lang="en-US" dirty="0" err="1" smtClean="0"/>
              <a:t>lokal</a:t>
            </a:r>
            <a:r>
              <a:rPr lang="en-US" dirty="0" smtClean="0"/>
              <a:t> </a:t>
            </a:r>
            <a:r>
              <a:rPr lang="en-US" dirty="0" err="1" smtClean="0"/>
              <a:t>adalah</a:t>
            </a:r>
            <a:r>
              <a:rPr lang="en-US" dirty="0" smtClean="0"/>
              <a:t> route </a:t>
            </a:r>
            <a:r>
              <a:rPr lang="en-US" dirty="0" err="1" smtClean="0"/>
              <a:t>menuju</a:t>
            </a:r>
            <a:r>
              <a:rPr lang="en-US" dirty="0" smtClean="0"/>
              <a:t> default gateway.</a:t>
            </a:r>
          </a:p>
          <a:p>
            <a:r>
              <a:rPr lang="en-US" dirty="0" smtClean="0"/>
              <a:t>Default gateway </a:t>
            </a:r>
            <a:r>
              <a:rPr lang="en-US" dirty="0" err="1" smtClean="0"/>
              <a:t>adalah</a:t>
            </a:r>
            <a:r>
              <a:rPr lang="en-US" dirty="0" smtClean="0"/>
              <a:t> IP address </a:t>
            </a:r>
            <a:r>
              <a:rPr lang="en-US" dirty="0" err="1" smtClean="0"/>
              <a:t>dari</a:t>
            </a:r>
            <a:r>
              <a:rPr lang="en-US" dirty="0" smtClean="0"/>
              <a:t> </a:t>
            </a:r>
            <a:r>
              <a:rPr lang="en-US" dirty="0" err="1" smtClean="0"/>
              <a:t>antarmuka</a:t>
            </a:r>
            <a:r>
              <a:rPr lang="en-US" dirty="0" smtClean="0"/>
              <a:t> router yang </a:t>
            </a:r>
            <a:r>
              <a:rPr lang="en-US" dirty="0" err="1" smtClean="0"/>
              <a:t>terhubung</a:t>
            </a:r>
            <a:r>
              <a:rPr lang="en-US" dirty="0" smtClean="0"/>
              <a:t> </a:t>
            </a:r>
            <a:r>
              <a:rPr lang="en-US" dirty="0" err="1" smtClean="0"/>
              <a:t>ke</a:t>
            </a:r>
            <a:r>
              <a:rPr lang="en-US" dirty="0" smtClean="0"/>
              <a:t> </a:t>
            </a:r>
            <a:r>
              <a:rPr lang="en-US" dirty="0" err="1" smtClean="0"/>
              <a:t>jaringan</a:t>
            </a:r>
            <a:r>
              <a:rPr lang="en-US" dirty="0" smtClean="0"/>
              <a:t> </a:t>
            </a:r>
            <a:r>
              <a:rPr lang="en-US" dirty="0" err="1" smtClean="0"/>
              <a:t>lokal</a:t>
            </a:r>
            <a:r>
              <a:rPr lang="en-US" dirty="0" smtClean="0"/>
              <a:t>. </a:t>
            </a:r>
          </a:p>
          <a:p>
            <a:r>
              <a:rPr lang="en-US" dirty="0" err="1" smtClean="0"/>
              <a:t>Ketika</a:t>
            </a:r>
            <a:r>
              <a:rPr lang="en-US" dirty="0" smtClean="0"/>
              <a:t> router, </a:t>
            </a:r>
            <a:r>
              <a:rPr lang="en-US" dirty="0" err="1" smtClean="0"/>
              <a:t>seperti</a:t>
            </a:r>
            <a:r>
              <a:rPr lang="en-US" dirty="0" smtClean="0"/>
              <a:t> default gateway, </a:t>
            </a:r>
            <a:r>
              <a:rPr lang="en-US" dirty="0" err="1" smtClean="0"/>
              <a:t>menerima</a:t>
            </a:r>
            <a:r>
              <a:rPr lang="en-US" dirty="0" smtClean="0"/>
              <a:t> packet, </a:t>
            </a:r>
            <a:r>
              <a:rPr lang="en-US" dirty="0" err="1" smtClean="0"/>
              <a:t>akan</a:t>
            </a:r>
            <a:r>
              <a:rPr lang="en-US" dirty="0" smtClean="0"/>
              <a:t> </a:t>
            </a:r>
            <a:r>
              <a:rPr lang="en-US" dirty="0" err="1" smtClean="0"/>
              <a:t>melihat</a:t>
            </a:r>
            <a:r>
              <a:rPr lang="en-US" dirty="0" smtClean="0"/>
              <a:t> IP address </a:t>
            </a:r>
            <a:r>
              <a:rPr lang="en-US" dirty="0" err="1" smtClean="0"/>
              <a:t>tujuan</a:t>
            </a:r>
            <a:r>
              <a:rPr lang="en-US" dirty="0" smtClean="0"/>
              <a:t> </a:t>
            </a:r>
            <a:r>
              <a:rPr lang="en-US" dirty="0" err="1" smtClean="0"/>
              <a:t>untuk</a:t>
            </a:r>
            <a:r>
              <a:rPr lang="en-US" dirty="0" smtClean="0"/>
              <a:t> </a:t>
            </a:r>
            <a:r>
              <a:rPr lang="en-US" dirty="0" err="1" smtClean="0"/>
              <a:t>menentukan</a:t>
            </a:r>
            <a:r>
              <a:rPr lang="en-US" dirty="0" smtClean="0"/>
              <a:t> </a:t>
            </a:r>
            <a:r>
              <a:rPr lang="en-US" dirty="0" err="1" smtClean="0"/>
              <a:t>jaringan</a:t>
            </a:r>
            <a:r>
              <a:rPr lang="en-US" dirty="0" smtClean="0"/>
              <a:t> </a:t>
            </a:r>
            <a:r>
              <a:rPr lang="en-US" dirty="0" err="1" smtClean="0"/>
              <a:t>tujuan</a:t>
            </a:r>
            <a:r>
              <a:rPr lang="en-US" dirty="0" smtClean="0"/>
              <a:t>. </a:t>
            </a:r>
          </a:p>
        </p:txBody>
      </p:sp>
    </p:spTree>
    <p:extLst>
      <p:ext uri="{BB962C8B-B14F-4D97-AF65-F5344CB8AC3E}">
        <p14:creationId xmlns:p14="http://schemas.microsoft.com/office/powerpoint/2010/main" val="130277984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sz="1800" dirty="0">
                <a:latin typeface="Arial" charset="0"/>
              </a:rPr>
              <a:t>Layer Network</a:t>
            </a:r>
            <a:br>
              <a:rPr lang="en-US" sz="1800" dirty="0">
                <a:latin typeface="Arial" charset="0"/>
              </a:rPr>
            </a:br>
            <a:r>
              <a:rPr lang="en-US" dirty="0" err="1" smtClean="0">
                <a:latin typeface="Arial" charset="0"/>
              </a:rPr>
              <a:t>Simpulan</a:t>
            </a:r>
            <a:endParaRPr lang="en-US" dirty="0">
              <a:latin typeface="Arial" charset="0"/>
            </a:endParaRPr>
          </a:p>
        </p:txBody>
      </p:sp>
      <p:sp>
        <p:nvSpPr>
          <p:cNvPr id="2" name="Content Placeholder 1"/>
          <p:cNvSpPr>
            <a:spLocks noGrp="1"/>
          </p:cNvSpPr>
          <p:nvPr>
            <p:ph idx="1"/>
          </p:nvPr>
        </p:nvSpPr>
        <p:spPr/>
        <p:txBody>
          <a:bodyPr>
            <a:normAutofit fontScale="70000" lnSpcReduction="20000"/>
          </a:bodyPr>
          <a:lstStyle/>
          <a:p>
            <a:pPr marL="0" indent="0">
              <a:buNone/>
            </a:pPr>
            <a:r>
              <a:rPr lang="en-US" dirty="0" err="1" smtClean="0"/>
              <a:t>Pada</a:t>
            </a:r>
            <a:r>
              <a:rPr lang="en-US" dirty="0" smtClean="0"/>
              <a:t> chapter </a:t>
            </a:r>
            <a:r>
              <a:rPr lang="en-US" dirty="0" err="1" smtClean="0"/>
              <a:t>ini</a:t>
            </a:r>
            <a:r>
              <a:rPr lang="en-US" dirty="0" smtClean="0"/>
              <a:t>, </a:t>
            </a:r>
            <a:r>
              <a:rPr lang="en-US" dirty="0" err="1" smtClean="0"/>
              <a:t>kamu</a:t>
            </a:r>
            <a:r>
              <a:rPr lang="en-US" dirty="0" smtClean="0"/>
              <a:t> </a:t>
            </a:r>
            <a:r>
              <a:rPr lang="en-US" dirty="0" err="1" smtClean="0"/>
              <a:t>belajar</a:t>
            </a:r>
            <a:r>
              <a:rPr lang="en-US" dirty="0" smtClean="0"/>
              <a:t>:</a:t>
            </a:r>
          </a:p>
          <a:p>
            <a:r>
              <a:rPr lang="en-US" dirty="0" err="1" smtClean="0"/>
              <a:t>Tabel</a:t>
            </a:r>
            <a:r>
              <a:rPr lang="en-US" dirty="0" smtClean="0"/>
              <a:t> routing </a:t>
            </a:r>
            <a:r>
              <a:rPr lang="en-US" dirty="0" err="1" smtClean="0"/>
              <a:t>dari</a:t>
            </a:r>
            <a:r>
              <a:rPr lang="en-US" dirty="0" smtClean="0"/>
              <a:t> </a:t>
            </a:r>
            <a:r>
              <a:rPr lang="en-US" dirty="0" err="1" smtClean="0"/>
              <a:t>sebuah</a:t>
            </a:r>
            <a:r>
              <a:rPr lang="en-US" dirty="0" smtClean="0"/>
              <a:t> router </a:t>
            </a:r>
            <a:r>
              <a:rPr lang="en-US" dirty="0" err="1" smtClean="0"/>
              <a:t>menyimpan</a:t>
            </a:r>
            <a:r>
              <a:rPr lang="en-US" dirty="0" smtClean="0"/>
              <a:t> </a:t>
            </a:r>
            <a:r>
              <a:rPr lang="en-US" dirty="0" err="1" smtClean="0"/>
              <a:t>informasi</a:t>
            </a:r>
            <a:r>
              <a:rPr lang="en-US" dirty="0" smtClean="0"/>
              <a:t> </a:t>
            </a:r>
            <a:r>
              <a:rPr lang="en-US" dirty="0" err="1" smtClean="0"/>
              <a:t>tentang</a:t>
            </a:r>
            <a:r>
              <a:rPr lang="en-US" dirty="0" smtClean="0"/>
              <a:t> </a:t>
            </a:r>
            <a:r>
              <a:rPr lang="en-US" dirty="0" err="1" smtClean="0"/>
              <a:t>rute</a:t>
            </a:r>
            <a:r>
              <a:rPr lang="en-US" dirty="0" smtClean="0"/>
              <a:t> directly-connected dan route remote </a:t>
            </a:r>
            <a:r>
              <a:rPr lang="en-US" dirty="0" err="1" smtClean="0"/>
              <a:t>dari</a:t>
            </a:r>
            <a:r>
              <a:rPr lang="en-US" dirty="0" smtClean="0"/>
              <a:t> </a:t>
            </a:r>
            <a:r>
              <a:rPr lang="en-US" dirty="0" err="1" smtClean="0"/>
              <a:t>jaringan</a:t>
            </a:r>
            <a:r>
              <a:rPr lang="en-US" dirty="0" smtClean="0"/>
              <a:t> IP. </a:t>
            </a:r>
            <a:r>
              <a:rPr lang="en-US" dirty="0" err="1" smtClean="0"/>
              <a:t>Jika</a:t>
            </a:r>
            <a:r>
              <a:rPr lang="en-US" dirty="0" smtClean="0"/>
              <a:t> router </a:t>
            </a:r>
            <a:r>
              <a:rPr lang="en-US" dirty="0" err="1" smtClean="0"/>
              <a:t>memiliki</a:t>
            </a:r>
            <a:r>
              <a:rPr lang="en-US" dirty="0" smtClean="0"/>
              <a:t> </a:t>
            </a:r>
            <a:r>
              <a:rPr lang="en-US" dirty="0" err="1" smtClean="0"/>
              <a:t>sebuah</a:t>
            </a:r>
            <a:r>
              <a:rPr lang="en-US" dirty="0" smtClean="0"/>
              <a:t> </a:t>
            </a:r>
            <a:r>
              <a:rPr lang="en-US" dirty="0" err="1" smtClean="0"/>
              <a:t>entri</a:t>
            </a:r>
            <a:r>
              <a:rPr lang="en-US" dirty="0" smtClean="0"/>
              <a:t> </a:t>
            </a:r>
            <a:r>
              <a:rPr lang="en-US" dirty="0" err="1" smtClean="0"/>
              <a:t>dalam</a:t>
            </a:r>
            <a:r>
              <a:rPr lang="en-US" dirty="0" smtClean="0"/>
              <a:t> routing </a:t>
            </a:r>
            <a:r>
              <a:rPr lang="en-US" dirty="0" err="1" smtClean="0"/>
              <a:t>tabelnya</a:t>
            </a:r>
            <a:r>
              <a:rPr lang="en-US" dirty="0" smtClean="0"/>
              <a:t> </a:t>
            </a:r>
            <a:r>
              <a:rPr lang="en-US" dirty="0" err="1" smtClean="0"/>
              <a:t>untuk</a:t>
            </a:r>
            <a:r>
              <a:rPr lang="en-US" dirty="0" smtClean="0"/>
              <a:t> </a:t>
            </a:r>
            <a:r>
              <a:rPr lang="en-US" dirty="0" err="1" smtClean="0"/>
              <a:t>jaringan</a:t>
            </a:r>
            <a:r>
              <a:rPr lang="en-US" dirty="0" smtClean="0"/>
              <a:t> </a:t>
            </a:r>
            <a:r>
              <a:rPr lang="en-US" dirty="0" err="1" smtClean="0"/>
              <a:t>tujuan</a:t>
            </a:r>
            <a:r>
              <a:rPr lang="en-US" dirty="0" smtClean="0"/>
              <a:t>, router </a:t>
            </a:r>
            <a:r>
              <a:rPr lang="en-US" dirty="0" err="1" smtClean="0"/>
              <a:t>akan</a:t>
            </a:r>
            <a:r>
              <a:rPr lang="en-US" dirty="0" smtClean="0"/>
              <a:t> </a:t>
            </a:r>
            <a:r>
              <a:rPr lang="en-US" dirty="0" err="1" smtClean="0"/>
              <a:t>mem</a:t>
            </a:r>
            <a:r>
              <a:rPr lang="en-US" dirty="0" smtClean="0"/>
              <a:t>-forward </a:t>
            </a:r>
            <a:r>
              <a:rPr lang="en-US" dirty="0" err="1" smtClean="0"/>
              <a:t>paket</a:t>
            </a:r>
            <a:r>
              <a:rPr lang="en-US" dirty="0" smtClean="0"/>
              <a:t>. </a:t>
            </a:r>
            <a:r>
              <a:rPr lang="en-US" dirty="0" err="1" smtClean="0"/>
              <a:t>Jika</a:t>
            </a:r>
            <a:r>
              <a:rPr lang="en-US" dirty="0" smtClean="0"/>
              <a:t> </a:t>
            </a:r>
            <a:r>
              <a:rPr lang="en-US" dirty="0" err="1" smtClean="0"/>
              <a:t>tidak</a:t>
            </a:r>
            <a:r>
              <a:rPr lang="en-US" dirty="0" smtClean="0"/>
              <a:t> </a:t>
            </a:r>
            <a:r>
              <a:rPr lang="en-US" dirty="0" err="1" smtClean="0"/>
              <a:t>ada</a:t>
            </a:r>
            <a:r>
              <a:rPr lang="en-US" dirty="0" smtClean="0"/>
              <a:t> </a:t>
            </a:r>
            <a:r>
              <a:rPr lang="en-US" dirty="0" err="1" smtClean="0"/>
              <a:t>entri</a:t>
            </a:r>
            <a:r>
              <a:rPr lang="en-US" dirty="0" smtClean="0"/>
              <a:t>, router </a:t>
            </a:r>
            <a:r>
              <a:rPr lang="en-US" dirty="0" err="1" smtClean="0"/>
              <a:t>akan</a:t>
            </a:r>
            <a:r>
              <a:rPr lang="en-US" dirty="0" smtClean="0"/>
              <a:t> </a:t>
            </a:r>
            <a:r>
              <a:rPr lang="en-US" dirty="0" err="1" smtClean="0"/>
              <a:t>mem</a:t>
            </a:r>
            <a:r>
              <a:rPr lang="en-US" dirty="0" smtClean="0"/>
              <a:t>-forward </a:t>
            </a:r>
            <a:r>
              <a:rPr lang="en-US" dirty="0" err="1" smtClean="0"/>
              <a:t>paket</a:t>
            </a:r>
            <a:r>
              <a:rPr lang="en-US" dirty="0" smtClean="0"/>
              <a:t> </a:t>
            </a:r>
            <a:r>
              <a:rPr lang="en-US" dirty="0" err="1" smtClean="0"/>
              <a:t>ke</a:t>
            </a:r>
            <a:r>
              <a:rPr lang="en-US" dirty="0" smtClean="0"/>
              <a:t> router default route </a:t>
            </a:r>
            <a:r>
              <a:rPr lang="en-US" dirty="0" err="1" smtClean="0"/>
              <a:t>jika</a:t>
            </a:r>
            <a:r>
              <a:rPr lang="en-US" dirty="0" smtClean="0"/>
              <a:t> </a:t>
            </a:r>
            <a:r>
              <a:rPr lang="en-US" dirty="0" err="1" smtClean="0"/>
              <a:t>sudah</a:t>
            </a:r>
            <a:r>
              <a:rPr lang="en-US" dirty="0" smtClean="0"/>
              <a:t> </a:t>
            </a:r>
            <a:r>
              <a:rPr lang="en-US" dirty="0" err="1" smtClean="0"/>
              <a:t>terkonfigurasi</a:t>
            </a:r>
            <a:r>
              <a:rPr lang="en-US" dirty="0" smtClean="0"/>
              <a:t>, </a:t>
            </a:r>
            <a:r>
              <a:rPr lang="en-US" dirty="0" err="1" smtClean="0"/>
              <a:t>jika</a:t>
            </a:r>
            <a:r>
              <a:rPr lang="en-US" dirty="0" smtClean="0"/>
              <a:t> </a:t>
            </a:r>
            <a:r>
              <a:rPr lang="en-US" dirty="0" err="1" smtClean="0"/>
              <a:t>tidak</a:t>
            </a:r>
            <a:r>
              <a:rPr lang="en-US" dirty="0" smtClean="0"/>
              <a:t> </a:t>
            </a:r>
            <a:r>
              <a:rPr lang="en-US" dirty="0" err="1" smtClean="0"/>
              <a:t>maka</a:t>
            </a:r>
            <a:r>
              <a:rPr lang="en-US" dirty="0" smtClean="0"/>
              <a:t> </a:t>
            </a:r>
            <a:r>
              <a:rPr lang="en-US" dirty="0" err="1" smtClean="0"/>
              <a:t>paket</a:t>
            </a:r>
            <a:r>
              <a:rPr lang="en-US" dirty="0" smtClean="0"/>
              <a:t> </a:t>
            </a:r>
            <a:r>
              <a:rPr lang="en-US" dirty="0" err="1" smtClean="0"/>
              <a:t>akan</a:t>
            </a:r>
            <a:r>
              <a:rPr lang="en-US" dirty="0" smtClean="0"/>
              <a:t> </a:t>
            </a:r>
            <a:r>
              <a:rPr lang="en-US" dirty="0" err="1" smtClean="0"/>
              <a:t>didrop</a:t>
            </a:r>
            <a:r>
              <a:rPr lang="en-US" dirty="0" smtClean="0"/>
              <a:t>.</a:t>
            </a:r>
          </a:p>
          <a:p>
            <a:r>
              <a:rPr lang="en-US" dirty="0" err="1" smtClean="0"/>
              <a:t>Entri</a:t>
            </a:r>
            <a:r>
              <a:rPr lang="en-US" dirty="0" smtClean="0"/>
              <a:t> </a:t>
            </a:r>
            <a:r>
              <a:rPr lang="en-US" dirty="0" err="1" smtClean="0"/>
              <a:t>dari</a:t>
            </a:r>
            <a:r>
              <a:rPr lang="en-US" dirty="0" smtClean="0"/>
              <a:t> </a:t>
            </a:r>
            <a:r>
              <a:rPr lang="en-US" dirty="0" err="1" smtClean="0"/>
              <a:t>tabel</a:t>
            </a:r>
            <a:r>
              <a:rPr lang="en-US" dirty="0" smtClean="0"/>
              <a:t> Routing </a:t>
            </a:r>
            <a:r>
              <a:rPr lang="en-US" dirty="0" err="1" smtClean="0"/>
              <a:t>dapat</a:t>
            </a:r>
            <a:r>
              <a:rPr lang="en-US" dirty="0" smtClean="0"/>
              <a:t> </a:t>
            </a:r>
            <a:r>
              <a:rPr lang="en-US" dirty="0" err="1" smtClean="0"/>
              <a:t>dikonfigurasi</a:t>
            </a:r>
            <a:r>
              <a:rPr lang="en-US" dirty="0" smtClean="0"/>
              <a:t> </a:t>
            </a:r>
            <a:r>
              <a:rPr lang="en-US" dirty="0" err="1" smtClean="0"/>
              <a:t>secara</a:t>
            </a:r>
            <a:r>
              <a:rPr lang="en-US" dirty="0" smtClean="0"/>
              <a:t> manual </a:t>
            </a:r>
            <a:r>
              <a:rPr lang="en-US" dirty="0" err="1" smtClean="0"/>
              <a:t>pada</a:t>
            </a:r>
            <a:r>
              <a:rPr lang="en-US" dirty="0" smtClean="0"/>
              <a:t> </a:t>
            </a:r>
            <a:r>
              <a:rPr lang="en-US" dirty="0" err="1" smtClean="0"/>
              <a:t>tiap</a:t>
            </a:r>
            <a:r>
              <a:rPr lang="en-US" dirty="0" smtClean="0"/>
              <a:t> router </a:t>
            </a:r>
            <a:r>
              <a:rPr lang="en-US" dirty="0" err="1" smtClean="0"/>
              <a:t>untuk</a:t>
            </a:r>
            <a:r>
              <a:rPr lang="en-US" dirty="0" smtClean="0"/>
              <a:t> </a:t>
            </a:r>
            <a:r>
              <a:rPr lang="en-US" dirty="0" err="1" smtClean="0"/>
              <a:t>menyediakan</a:t>
            </a:r>
            <a:r>
              <a:rPr lang="en-US" dirty="0" smtClean="0"/>
              <a:t> routing static </a:t>
            </a:r>
            <a:r>
              <a:rPr lang="en-US" dirty="0" err="1" smtClean="0"/>
              <a:t>atau</a:t>
            </a:r>
            <a:r>
              <a:rPr lang="en-US" dirty="0" smtClean="0"/>
              <a:t> router </a:t>
            </a:r>
            <a:r>
              <a:rPr lang="en-US" dirty="0" err="1" smtClean="0"/>
              <a:t>dapat</a:t>
            </a:r>
            <a:r>
              <a:rPr lang="en-US" dirty="0" smtClean="0"/>
              <a:t> </a:t>
            </a:r>
            <a:r>
              <a:rPr lang="en-US" dirty="0" err="1" smtClean="0"/>
              <a:t>bertukar</a:t>
            </a:r>
            <a:r>
              <a:rPr lang="en-US" dirty="0" smtClean="0"/>
              <a:t> data router </a:t>
            </a:r>
            <a:r>
              <a:rPr lang="en-US" dirty="0" err="1" smtClean="0"/>
              <a:t>dengan</a:t>
            </a:r>
            <a:r>
              <a:rPr lang="en-US" dirty="0" smtClean="0"/>
              <a:t> </a:t>
            </a:r>
            <a:r>
              <a:rPr lang="en-US" dirty="0" err="1" smtClean="0"/>
              <a:t>sesama</a:t>
            </a:r>
            <a:r>
              <a:rPr lang="en-US" dirty="0" smtClean="0"/>
              <a:t> router </a:t>
            </a:r>
            <a:r>
              <a:rPr lang="en-US" dirty="0" err="1" smtClean="0"/>
              <a:t>secara</a:t>
            </a:r>
            <a:r>
              <a:rPr lang="en-US" dirty="0" smtClean="0"/>
              <a:t> </a:t>
            </a:r>
            <a:r>
              <a:rPr lang="en-US" dirty="0" err="1" smtClean="0"/>
              <a:t>dinamis</a:t>
            </a:r>
            <a:r>
              <a:rPr lang="en-US" dirty="0" smtClean="0"/>
              <a:t> </a:t>
            </a:r>
            <a:r>
              <a:rPr lang="en-US" dirty="0" err="1" smtClean="0"/>
              <a:t>menggunakan</a:t>
            </a:r>
            <a:r>
              <a:rPr lang="en-US" dirty="0" smtClean="0"/>
              <a:t> </a:t>
            </a:r>
            <a:r>
              <a:rPr lang="en-US" dirty="0" err="1" smtClean="0"/>
              <a:t>protokol</a:t>
            </a:r>
            <a:r>
              <a:rPr lang="en-US" dirty="0" smtClean="0"/>
              <a:t> routing.</a:t>
            </a:r>
          </a:p>
          <a:p>
            <a:r>
              <a:rPr lang="en-US" dirty="0" smtClean="0"/>
              <a:t>Agar router </a:t>
            </a:r>
            <a:r>
              <a:rPr lang="en-US" dirty="0" err="1" smtClean="0"/>
              <a:t>dapat</a:t>
            </a:r>
            <a:r>
              <a:rPr lang="en-US" dirty="0" smtClean="0"/>
              <a:t> </a:t>
            </a:r>
            <a:r>
              <a:rPr lang="en-US" dirty="0" err="1" smtClean="0"/>
              <a:t>dijangkau</a:t>
            </a:r>
            <a:r>
              <a:rPr lang="en-US" dirty="0" smtClean="0"/>
              <a:t>,  </a:t>
            </a:r>
            <a:r>
              <a:rPr lang="en-US" dirty="0" err="1" smtClean="0"/>
              <a:t>antarmuka</a:t>
            </a:r>
            <a:r>
              <a:rPr lang="en-US" dirty="0" smtClean="0"/>
              <a:t> </a:t>
            </a:r>
            <a:r>
              <a:rPr lang="en-US" dirty="0" err="1" smtClean="0"/>
              <a:t>haruslah</a:t>
            </a:r>
            <a:r>
              <a:rPr lang="en-US" dirty="0" smtClean="0"/>
              <a:t> </a:t>
            </a:r>
            <a:r>
              <a:rPr lang="en-US" dirty="0" err="1" smtClean="0"/>
              <a:t>dikonfigurasi</a:t>
            </a:r>
            <a:r>
              <a:rPr lang="en-US" dirty="0" smtClean="0"/>
              <a:t> </a:t>
            </a:r>
            <a:r>
              <a:rPr lang="en-US" dirty="0" err="1" smtClean="0"/>
              <a:t>terlebih</a:t>
            </a:r>
            <a:r>
              <a:rPr lang="en-US" dirty="0" smtClean="0"/>
              <a:t> </a:t>
            </a:r>
            <a:r>
              <a:rPr lang="en-US" smtClean="0"/>
              <a:t>dahulu.</a:t>
            </a:r>
            <a:endParaRPr lang="en-US" dirty="0"/>
          </a:p>
        </p:txBody>
      </p:sp>
    </p:spTree>
    <p:extLst>
      <p:ext uri="{BB962C8B-B14F-4D97-AF65-F5344CB8AC3E}">
        <p14:creationId xmlns:p14="http://schemas.microsoft.com/office/powerpoint/2010/main" val="178193095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09570" name="Picture 3" descr="CNA_largo-on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58994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1800" dirty="0" smtClean="0">
                <a:latin typeface="Arial" charset="0"/>
              </a:rPr>
              <a:t>Layer Network </a:t>
            </a:r>
            <a:r>
              <a:rPr lang="en-US" sz="1800" dirty="0" err="1" smtClean="0">
                <a:latin typeface="Arial" charset="0"/>
              </a:rPr>
              <a:t>dalam</a:t>
            </a:r>
            <a:r>
              <a:rPr lang="en-US" sz="1800" dirty="0" smtClean="0">
                <a:latin typeface="Arial" charset="0"/>
              </a:rPr>
              <a:t> </a:t>
            </a:r>
            <a:r>
              <a:rPr lang="en-US" sz="1800" dirty="0" err="1" smtClean="0">
                <a:latin typeface="Arial" charset="0"/>
              </a:rPr>
              <a:t>Komunikasi</a:t>
            </a:r>
            <a:r>
              <a:rPr lang="en-US" sz="1800" dirty="0" smtClean="0">
                <a:latin typeface="Arial" charset="0"/>
              </a:rPr>
              <a:t> </a:t>
            </a:r>
            <a:r>
              <a:rPr lang="en-US" sz="1800" dirty="0">
                <a:latin typeface="Arial" charset="0"/>
              </a:rPr>
              <a:t/>
            </a:r>
            <a:br>
              <a:rPr lang="en-US" sz="1800" dirty="0">
                <a:latin typeface="Arial" charset="0"/>
              </a:rPr>
            </a:br>
            <a:r>
              <a:rPr lang="en-US" dirty="0" smtClean="0">
                <a:latin typeface="Arial" charset="0"/>
              </a:rPr>
              <a:t>Layer Network</a:t>
            </a:r>
            <a:endParaRPr lang="en-US" dirty="0">
              <a:latin typeface="Arial" charset="0"/>
            </a:endParaRPr>
          </a:p>
        </p:txBody>
      </p:sp>
      <p:sp>
        <p:nvSpPr>
          <p:cNvPr id="17410" name="Content Placeholder 1"/>
          <p:cNvSpPr>
            <a:spLocks noGrp="1"/>
          </p:cNvSpPr>
          <p:nvPr>
            <p:ph idx="1"/>
          </p:nvPr>
        </p:nvSpPr>
        <p:spPr/>
        <p:txBody>
          <a:bodyPr/>
          <a:lstStyle/>
          <a:p>
            <a:pPr marL="0" indent="0">
              <a:buFont typeface="Wingdings" charset="0"/>
              <a:buNone/>
              <a:defRPr/>
            </a:pPr>
            <a:r>
              <a:rPr lang="en-US" dirty="0" smtClean="0">
                <a:latin typeface="Arial" charset="0"/>
              </a:rPr>
              <a:t>End to End Transport processes</a:t>
            </a:r>
          </a:p>
          <a:p>
            <a:pPr>
              <a:defRPr/>
            </a:pPr>
            <a:r>
              <a:rPr lang="en-US" dirty="0" smtClean="0">
                <a:latin typeface="Arial" charset="0"/>
              </a:rPr>
              <a:t>Addressing end devices</a:t>
            </a:r>
          </a:p>
          <a:p>
            <a:pPr>
              <a:defRPr/>
            </a:pPr>
            <a:r>
              <a:rPr lang="en-US" dirty="0" smtClean="0">
                <a:latin typeface="Arial" charset="0"/>
              </a:rPr>
              <a:t>Encapsulation</a:t>
            </a:r>
          </a:p>
          <a:p>
            <a:pPr>
              <a:defRPr/>
            </a:pPr>
            <a:r>
              <a:rPr lang="en-US" dirty="0" smtClean="0">
                <a:latin typeface="Arial" charset="0"/>
              </a:rPr>
              <a:t>Routing</a:t>
            </a:r>
          </a:p>
          <a:p>
            <a:pPr>
              <a:defRPr/>
            </a:pPr>
            <a:r>
              <a:rPr lang="en-US" dirty="0" smtClean="0">
                <a:latin typeface="Arial" charset="0"/>
              </a:rPr>
              <a:t>De-encapsulating</a:t>
            </a:r>
            <a:endParaRPr lang="en-US" dirty="0">
              <a:latin typeface="Arial" charset="0"/>
            </a:endParaRPr>
          </a:p>
        </p:txBody>
      </p:sp>
    </p:spTree>
    <p:extLst>
      <p:ext uri="{BB962C8B-B14F-4D97-AF65-F5344CB8AC3E}">
        <p14:creationId xmlns:p14="http://schemas.microsoft.com/office/powerpoint/2010/main" val="385361957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normAutofit/>
          </a:bodyPr>
          <a:lstStyle/>
          <a:p>
            <a:r>
              <a:rPr lang="en-US" sz="1800" dirty="0" smtClean="0">
                <a:latin typeface="Arial" charset="0"/>
              </a:rPr>
              <a:t>Layer Network </a:t>
            </a:r>
            <a:r>
              <a:rPr lang="en-US" sz="1800" dirty="0" err="1" smtClean="0">
                <a:latin typeface="Arial" charset="0"/>
              </a:rPr>
              <a:t>dalam</a:t>
            </a:r>
            <a:r>
              <a:rPr lang="en-US" sz="1800" dirty="0" smtClean="0">
                <a:latin typeface="Arial" charset="0"/>
              </a:rPr>
              <a:t> </a:t>
            </a:r>
            <a:r>
              <a:rPr lang="en-US" sz="1800" dirty="0" err="1" smtClean="0">
                <a:latin typeface="Arial" charset="0"/>
              </a:rPr>
              <a:t>Komunikasi</a:t>
            </a:r>
            <a:r>
              <a:rPr lang="en-US" sz="1800" dirty="0" smtClean="0">
                <a:latin typeface="Arial" charset="0"/>
              </a:rPr>
              <a:t> </a:t>
            </a:r>
            <a:br>
              <a:rPr lang="en-US" sz="1800" dirty="0" smtClean="0">
                <a:latin typeface="Arial" charset="0"/>
              </a:rPr>
            </a:br>
            <a:r>
              <a:rPr lang="en-US" dirty="0" err="1" smtClean="0">
                <a:latin typeface="Arial" charset="0"/>
              </a:rPr>
              <a:t>Protokol</a:t>
            </a:r>
            <a:r>
              <a:rPr lang="en-US" dirty="0" smtClean="0">
                <a:latin typeface="Arial" charset="0"/>
              </a:rPr>
              <a:t> Layer Network</a:t>
            </a:r>
            <a:endParaRPr lang="en-US" dirty="0">
              <a:latin typeface="Arial" charset="0"/>
            </a:endParaRPr>
          </a:p>
        </p:txBody>
      </p:sp>
      <p:sp>
        <p:nvSpPr>
          <p:cNvPr id="17410" name="Content Placeholder 1"/>
          <p:cNvSpPr>
            <a:spLocks noGrp="1"/>
          </p:cNvSpPr>
          <p:nvPr>
            <p:ph idx="1"/>
          </p:nvPr>
        </p:nvSpPr>
        <p:spPr/>
        <p:txBody>
          <a:bodyPr>
            <a:normAutofit fontScale="92500" lnSpcReduction="10000"/>
          </a:bodyPr>
          <a:lstStyle/>
          <a:p>
            <a:pPr marL="0" indent="0">
              <a:buFont typeface="Wingdings" charset="0"/>
              <a:buNone/>
              <a:defRPr/>
            </a:pPr>
            <a:r>
              <a:rPr lang="en-US" dirty="0" err="1" smtClean="0">
                <a:latin typeface="Arial" charset="0"/>
              </a:rPr>
              <a:t>Protokol</a:t>
            </a:r>
            <a:r>
              <a:rPr lang="en-US" dirty="0" smtClean="0">
                <a:latin typeface="Arial" charset="0"/>
              </a:rPr>
              <a:t> Layer Network yang </a:t>
            </a:r>
            <a:r>
              <a:rPr lang="en-US" dirty="0" err="1" smtClean="0">
                <a:latin typeface="Arial" charset="0"/>
              </a:rPr>
              <a:t>Umum</a:t>
            </a:r>
            <a:r>
              <a:rPr lang="en-US" dirty="0" smtClean="0">
                <a:latin typeface="Arial" charset="0"/>
              </a:rPr>
              <a:t> </a:t>
            </a:r>
            <a:r>
              <a:rPr lang="en-US" dirty="0" err="1" smtClean="0">
                <a:latin typeface="Arial" charset="0"/>
              </a:rPr>
              <a:t>Dipakai</a:t>
            </a:r>
            <a:r>
              <a:rPr lang="en-US" dirty="0" smtClean="0">
                <a:latin typeface="Arial" charset="0"/>
              </a:rPr>
              <a:t>:</a:t>
            </a:r>
          </a:p>
          <a:p>
            <a:pPr>
              <a:defRPr/>
            </a:pPr>
            <a:r>
              <a:rPr lang="en-US" dirty="0" smtClean="0">
                <a:latin typeface="Arial" charset="0"/>
              </a:rPr>
              <a:t>Internet Protocol version 4 (IPv4)</a:t>
            </a:r>
          </a:p>
          <a:p>
            <a:pPr>
              <a:defRPr/>
            </a:pPr>
            <a:r>
              <a:rPr lang="en-US" dirty="0" smtClean="0">
                <a:latin typeface="Arial" charset="0"/>
              </a:rPr>
              <a:t>Internet Protocol version 6 (IPv6)</a:t>
            </a:r>
          </a:p>
          <a:p>
            <a:pPr>
              <a:defRPr/>
            </a:pPr>
            <a:endParaRPr lang="en-US" dirty="0">
              <a:latin typeface="Arial" charset="0"/>
            </a:endParaRPr>
          </a:p>
          <a:p>
            <a:pPr marL="0" indent="0">
              <a:buFont typeface="Wingdings" charset="0"/>
              <a:buNone/>
              <a:defRPr/>
            </a:pPr>
            <a:r>
              <a:rPr lang="en-US" dirty="0" err="1" smtClean="0">
                <a:latin typeface="Arial" charset="0"/>
              </a:rPr>
              <a:t>Protokol</a:t>
            </a:r>
            <a:r>
              <a:rPr lang="en-US" dirty="0" smtClean="0">
                <a:latin typeface="Arial" charset="0"/>
              </a:rPr>
              <a:t> </a:t>
            </a:r>
            <a:r>
              <a:rPr lang="en-US" dirty="0">
                <a:latin typeface="Arial" charset="0"/>
              </a:rPr>
              <a:t>Legacy Novell Network </a:t>
            </a:r>
            <a:r>
              <a:rPr lang="en-US" dirty="0" smtClean="0">
                <a:latin typeface="Arial" charset="0"/>
              </a:rPr>
              <a:t>Layer Internetwork Packet Exchange (IPX)</a:t>
            </a:r>
          </a:p>
          <a:p>
            <a:pPr>
              <a:defRPr/>
            </a:pPr>
            <a:r>
              <a:rPr lang="en-US" dirty="0" smtClean="0">
                <a:latin typeface="Arial" charset="0"/>
              </a:rPr>
              <a:t>AppleTalk</a:t>
            </a:r>
          </a:p>
          <a:p>
            <a:pPr>
              <a:defRPr/>
            </a:pPr>
            <a:r>
              <a:rPr lang="en-US" dirty="0" smtClean="0">
                <a:latin typeface="Arial" charset="0"/>
              </a:rPr>
              <a:t>Connectionless Network Service (CLNS/</a:t>
            </a:r>
            <a:r>
              <a:rPr lang="en-US" dirty="0" err="1" smtClean="0">
                <a:latin typeface="Arial" charset="0"/>
              </a:rPr>
              <a:t>DECNet</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27248689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dirty="0" err="1" smtClean="0">
                <a:latin typeface="Arial" charset="0"/>
              </a:rPr>
              <a:t>Karakteristik</a:t>
            </a:r>
            <a:r>
              <a:rPr lang="en-US" sz="1800" dirty="0" smtClean="0">
                <a:latin typeface="Arial" charset="0"/>
              </a:rPr>
              <a:t> </a:t>
            </a:r>
            <a:r>
              <a:rPr lang="en-US" sz="1800" dirty="0" err="1" smtClean="0">
                <a:latin typeface="Arial" charset="0"/>
              </a:rPr>
              <a:t>Protokol</a:t>
            </a:r>
            <a:r>
              <a:rPr lang="en-US" sz="1800" dirty="0" smtClean="0">
                <a:latin typeface="Arial" charset="0"/>
              </a:rPr>
              <a:t> IP</a:t>
            </a:r>
            <a:r>
              <a:rPr lang="en-US" dirty="0">
                <a:latin typeface="Arial" charset="0"/>
              </a:rPr>
              <a:t/>
            </a:r>
            <a:br>
              <a:rPr lang="en-US" dirty="0">
                <a:latin typeface="Arial" charset="0"/>
              </a:rPr>
            </a:br>
            <a:r>
              <a:rPr lang="en-US" dirty="0" err="1" smtClean="0">
                <a:latin typeface="Arial" charset="0"/>
              </a:rPr>
              <a:t>Karakteristik</a:t>
            </a:r>
            <a:r>
              <a:rPr lang="en-US" dirty="0" smtClean="0">
                <a:latin typeface="Arial" charset="0"/>
              </a:rPr>
              <a:t> IP</a:t>
            </a:r>
            <a:endParaRPr lang="en-US" dirty="0">
              <a:latin typeface="Arial" charset="0"/>
            </a:endParaRPr>
          </a:p>
        </p:txBody>
      </p:sp>
      <p:pic>
        <p:nvPicPr>
          <p:cNvPr id="194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24013"/>
            <a:ext cx="7010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19934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r>
              <a:rPr lang="en-US" sz="1800" dirty="0" err="1" smtClean="0">
                <a:latin typeface="Arial" charset="0"/>
              </a:rPr>
              <a:t>Karakteristik</a:t>
            </a:r>
            <a:r>
              <a:rPr lang="en-US" sz="1800" dirty="0" smtClean="0">
                <a:latin typeface="Arial" charset="0"/>
              </a:rPr>
              <a:t> </a:t>
            </a:r>
            <a:r>
              <a:rPr lang="en-US" sz="1800" dirty="0" err="1" smtClean="0">
                <a:latin typeface="Arial" charset="0"/>
              </a:rPr>
              <a:t>Protokol</a:t>
            </a:r>
            <a:r>
              <a:rPr lang="en-US" sz="1800" dirty="0" smtClean="0">
                <a:latin typeface="Arial" charset="0"/>
              </a:rPr>
              <a:t> IP</a:t>
            </a:r>
            <a:br>
              <a:rPr lang="en-US" sz="1800" dirty="0" smtClean="0">
                <a:latin typeface="Arial" charset="0"/>
              </a:rPr>
            </a:br>
            <a:r>
              <a:rPr lang="en-US" dirty="0" err="1" smtClean="0">
                <a:latin typeface="Arial" charset="0"/>
              </a:rPr>
              <a:t>IP</a:t>
            </a:r>
            <a:r>
              <a:rPr lang="en-US" dirty="0" smtClean="0">
                <a:latin typeface="Arial" charset="0"/>
              </a:rPr>
              <a:t> </a:t>
            </a:r>
            <a:r>
              <a:rPr lang="en-US" dirty="0">
                <a:latin typeface="Arial" charset="0"/>
              </a:rPr>
              <a:t>- Connectionless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870075"/>
            <a:ext cx="76390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7855434"/>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2606</Words>
  <Application>Microsoft Office PowerPoint</Application>
  <PresentationFormat>On-screen Show (4:3)</PresentationFormat>
  <Paragraphs>747</Paragraphs>
  <Slides>54</Slides>
  <Notes>52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Chapter 6: Objektif</vt:lpstr>
      <vt:lpstr>Chapter 6</vt:lpstr>
      <vt:lpstr>Layer Network Layer Network</vt:lpstr>
      <vt:lpstr>Protokol Layer Network Layer Network dalam Komunikasi</vt:lpstr>
      <vt:lpstr>Layer Network dalam Komunikasi  Layer Network</vt:lpstr>
      <vt:lpstr>Layer Network dalam Komunikasi  Protokol Layer Network</vt:lpstr>
      <vt:lpstr>Karakteristik Protokol IP Karakteristik IP</vt:lpstr>
      <vt:lpstr>Karakteristik Protokol IP IP - Connectionless</vt:lpstr>
      <vt:lpstr>Karakteristik Protokol IP IP – Best Effort Delivery</vt:lpstr>
      <vt:lpstr>Karakteristik Protokol IP IP – Media Independent</vt:lpstr>
      <vt:lpstr>Paket IPv4 Encapsulating IP</vt:lpstr>
      <vt:lpstr>Paket IPv4 IPv4 Packet Header</vt:lpstr>
      <vt:lpstr>Paket IPv4  IPv4 Header Fields</vt:lpstr>
      <vt:lpstr>Paket IPv4  Sample IPv4 Headers</vt:lpstr>
      <vt:lpstr>Layer Network dalam Komunikasi Kekurangan IPv4</vt:lpstr>
      <vt:lpstr>Layer Network dalam Komunikasi  Memperkenalkan IPv6</vt:lpstr>
      <vt:lpstr>Packet IPv6 Encapsulating IPv6</vt:lpstr>
      <vt:lpstr>Paket IPv6 IPv6 Packet Header</vt:lpstr>
      <vt:lpstr>Packet IPv6 Sample IPv6 Header</vt:lpstr>
      <vt:lpstr>Routing Host Routing Tables</vt:lpstr>
      <vt:lpstr>Host Table Routing Host Packet Forwarding Decision</vt:lpstr>
      <vt:lpstr>Host Tabel Routing Default Gateway</vt:lpstr>
      <vt:lpstr>Host Tabel Routing IPv4 Host Routing Table</vt:lpstr>
      <vt:lpstr>Host Tabel Routing Sample IPv4 Host Routing Table</vt:lpstr>
      <vt:lpstr>Host Tabel Routing Sample IPv6 Host Routing Table</vt:lpstr>
      <vt:lpstr>Tabel Routing Router  Router Packet Forwarding Decision</vt:lpstr>
      <vt:lpstr>Tabel Routing Router IPv4 Router Routing Table</vt:lpstr>
      <vt:lpstr>Tabel Routing Router Directly Connected Routing Table Entries</vt:lpstr>
      <vt:lpstr>Tabel Routing Router Remote Network Routing Table Entries</vt:lpstr>
      <vt:lpstr>Tabel Routing Router Next-Hop Address</vt:lpstr>
      <vt:lpstr>Router Anatomi Router</vt:lpstr>
      <vt:lpstr>Router Router Adalah Komputer</vt:lpstr>
      <vt:lpstr>Anatomi Router CPU dan OS Router </vt:lpstr>
      <vt:lpstr>Anatomi Router Memori Router</vt:lpstr>
      <vt:lpstr>Anatomi Router Di dalam Sebuah Router</vt:lpstr>
      <vt:lpstr>Anatomi Router Bagian Belakang Router</vt:lpstr>
      <vt:lpstr>Anatomi Router Terhubung ke Router</vt:lpstr>
      <vt:lpstr>Anatomi Router Antarmuka LAN dan WAN</vt:lpstr>
      <vt:lpstr>Boot-up Router Cisco IOS</vt:lpstr>
      <vt:lpstr>Boot-up Router File - file Bootset</vt:lpstr>
      <vt:lpstr>Boot-up Router Router Bootup Process</vt:lpstr>
      <vt:lpstr>Boot-up Router Show Versions Output</vt:lpstr>
      <vt:lpstr>Layer Network Mengkonfigurasi Router Cisco</vt:lpstr>
      <vt:lpstr>Configure Settingan Awal Langkah – Langkah Mengkonfigurasi Router</vt:lpstr>
      <vt:lpstr>Mengkonfigurasi Antarmuka Mengkonfigurasi Antarmuka  LAN</vt:lpstr>
      <vt:lpstr>Mengkonfigurasi Antarmuka Verifikasi Konfigurasi Antarmuka</vt:lpstr>
      <vt:lpstr>Mengkonfigurasi Router Cisco Mengkonfigurasi Default Gateway</vt:lpstr>
      <vt:lpstr>Mengkonfigurasi Default Gateway Default Gateway pada Host</vt:lpstr>
      <vt:lpstr>Mengkonfigurasi Default Gateway Default Gateway pada Switch</vt:lpstr>
      <vt:lpstr>Layer Network Simpulan</vt:lpstr>
      <vt:lpstr>Layer Network Simpulan</vt:lpstr>
      <vt:lpstr>Layer Network Simpulan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Network Layer</dc:title>
  <dc:creator>USER</dc:creator>
  <cp:lastModifiedBy>USER</cp:lastModifiedBy>
  <cp:revision>9</cp:revision>
  <dcterms:created xsi:type="dcterms:W3CDTF">2013-09-09T05:47:16Z</dcterms:created>
  <dcterms:modified xsi:type="dcterms:W3CDTF">2013-09-27T07:51:23Z</dcterms:modified>
</cp:coreProperties>
</file>