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98D31-32B2-4EBC-82B5-7CF191F45A2D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EEC64-F9FD-43CD-B453-E7130BB7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AE7A1-5ABA-421F-88B3-6ACFBB470C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80BC7-F548-4D81-910E-1501EB3200C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7.1.2.8 TCP dan UDP Port Addressing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0B280-72AE-4ED3-BEFC-41D6EE7A6DC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7.1.2.9 TCP dan UDP Port Addressing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5E208-5126-4273-A35F-B910C1E03A8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7.2.1 TCP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7.2.1.2  TCP Server Processes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FFD42-879A-4212-A0B0-26C4F29686D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7.2.1.3 TCP Connection, Establishment dan Termination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6C126-3526-4825-84A6-D2D06DA977F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7.2.1.4 TCP Three Way Handshake – Step 1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172A7-8D10-4BDF-8737-2FD2DD26FD7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7.2.1.5 TCP Three Way Handshake – Step 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E8F9E-D8C3-4AA1-8D8D-FBB8954282B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7.2.1.6 TCP Three Way Handshake – Step 3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7.2.1.7 TCP Session Termination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D6E56-BF0F-4D08-98F7-FEF1E161DBC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C233B-33EB-45A7-BBFE-EEA8F896875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7.2.2.1 TCP  Reliability – Ordered Delivery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B4790-59A8-4320-9589-82EC9CA3B28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7.2.2.2 TCP  Reliability –Acknowledgement dan Window size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Chapter 7 </a:t>
            </a:r>
          </a:p>
          <a:p>
            <a:pPr>
              <a:buFontTx/>
              <a:buNone/>
            </a:pPr>
            <a:r>
              <a:rPr lang="en-US" smtClean="0"/>
              <a:t>7.1.1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38D6A-B109-477E-80A3-FD15915855E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7.2.2.4 TCP Flow Control- Window Size dan Acknowledgements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CDF2D-7DAE-4AAC-A385-8D4D418B42F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65E1B-111D-4198-B95B-8FD316C55CD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7.2.2.5 TCP  Flow Control –Congestion Avoidance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7.2.2.6 TCP Reliability - Acknowledgements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81A40-0E69-4A81-A3CA-B4B3D39F9D5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3557F-C9E3-409B-85FE-D86D985D5F7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7.2.3 UDP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7.2.3.1 UDP Low Overhead vs. Reliability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F8E1D-973A-4B69-9CA4-0580FC73E2E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7.2.3.2 Datagram Reassembly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FB304-986C-4CFB-8F27-1D6D9994763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7.2.3.3 UDP Server Processes dan Requests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7.2.3.4 UDP Client Processes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700AE-93D7-4573-8AE7-ED1AC53312D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7.2.4 TCP or UDP,  that is the Question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7.2.4.1 Applications that use TCP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5EA02-AA66-4E1E-AF76-C3D3E322670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7.2.4 TCP or UDP,  that is the Question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7.2.4.2 Applications that use UDP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519F2-18BD-40E1-8D91-1E34C9902BA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7.1.1.1 dan 7.1.1.2 Role of the Transport Layer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8BD77-F467-4587-9C56-D0730FA49C3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7.1.1.3 Conversation Multiplexing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25896-607C-41C6-BBB9-E2D1DF350D9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7.1.1.4 Transport Layer Reliability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7.1.1.5 TCP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7.1.1.6 UDP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7.1.1.7 The Right Transport Layer Protocol for the Right Application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DF9D2-FCA4-4BC0-BC5E-CA9F7429C77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7.1.2  Introducing TCP dan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7.1.2.1  Introducing TCP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7.1.2.2 Role of TCP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11C55-E266-4B0A-9D61-B35FCC2D738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7.1.2.3 Introducing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7.1.2.4 Role of UDP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41109-47DC-4AB2-8940-AD77E5BE53D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7.1.2.5 Separating Multiple Communications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7.1.2.6 TCP dan UDP Port addressing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7.1.2.7 TCP dan UDP Port Addressing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162D7-5106-43E7-9F22-4EC19337B68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5" y="6248400"/>
            <a:ext cx="2292465" cy="4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2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0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7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8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3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7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4BDA-F35E-46B1-AB1D-607AEB5CB54F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9BC9-DA9E-44A5-84F5-5425E249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2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hdi@politekniktelkom.ac.i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75" y="561991"/>
            <a:ext cx="7210425" cy="58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933474" y="1714520"/>
            <a:ext cx="3638499" cy="450056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CCNA Exploration </a:t>
            </a:r>
            <a:r>
              <a:rPr lang="en-US" dirty="0" smtClean="0"/>
              <a:t>v5.0</a:t>
            </a: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Network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Yahdi</a:t>
            </a:r>
            <a:r>
              <a:rPr lang="en-US" dirty="0" smtClean="0"/>
              <a:t> </a:t>
            </a:r>
            <a:r>
              <a:rPr lang="en-US" dirty="0" err="1" smtClean="0"/>
              <a:t>Siradj</a:t>
            </a: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hlinkClick r:id="rId3"/>
              </a:rPr>
              <a:t>yahdi@politekniktelkom.ac.id</a:t>
            </a: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@</a:t>
            </a:r>
            <a:r>
              <a:rPr lang="en-US" dirty="0" err="1" smtClean="0"/>
              <a:t>yahdiinformatik</a:t>
            </a:r>
            <a:r>
              <a:rPr lang="en-US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TK 1073 –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algn="ctr">
              <a:defRPr/>
            </a:pPr>
            <a:r>
              <a:rPr lang="en-US" dirty="0"/>
              <a:t>Semester </a:t>
            </a:r>
            <a:r>
              <a:rPr lang="en-US" dirty="0" err="1"/>
              <a:t>Ganjil</a:t>
            </a:r>
            <a:r>
              <a:rPr lang="en-US" dirty="0"/>
              <a:t> 2013 - 2014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8" name="Group 32"/>
          <p:cNvGrpSpPr/>
          <p:nvPr/>
        </p:nvGrpSpPr>
        <p:grpSpPr>
          <a:xfrm>
            <a:off x="857224" y="1643050"/>
            <a:ext cx="2357454" cy="1428760"/>
            <a:chOff x="1121545" y="1890484"/>
            <a:chExt cx="6522289" cy="3223372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121545" y="1890484"/>
              <a:ext cx="5929354" cy="32233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Cisco Academy</a:t>
              </a:r>
              <a:endParaRPr lang="en-US" dirty="0"/>
            </a:p>
          </p:txBody>
        </p:sp>
        <p:grpSp>
          <p:nvGrpSpPr>
            <p:cNvPr id="10" name="Group 29"/>
            <p:cNvGrpSpPr/>
            <p:nvPr/>
          </p:nvGrpSpPr>
          <p:grpSpPr>
            <a:xfrm>
              <a:off x="2000232" y="3191054"/>
              <a:ext cx="5643602" cy="1476000"/>
              <a:chOff x="1928794" y="4381892"/>
              <a:chExt cx="5643602" cy="1476000"/>
            </a:xfrm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</p:grpSpPr>
          <p:sp>
            <p:nvSpPr>
              <p:cNvPr id="11" name="Rectangle 10"/>
              <p:cNvSpPr/>
              <p:nvPr/>
            </p:nvSpPr>
            <p:spPr>
              <a:xfrm>
                <a:off x="7429520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5"/>
              <p:cNvSpPr/>
              <p:nvPr/>
            </p:nvSpPr>
            <p:spPr>
              <a:xfrm>
                <a:off x="7140010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850498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60986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271474" y="4381892"/>
                <a:ext cx="142876" cy="147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44890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55378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65866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76354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6842" y="4381892"/>
                <a:ext cx="142876" cy="147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5113426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H="1">
                <a:off x="5402938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5692450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5981962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34402" y="5677892"/>
                <a:ext cx="142876" cy="180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23914" y="5677892"/>
                <a:ext cx="142876" cy="180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928794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2218306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2507818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H="1">
                <a:off x="2797331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-25638" y="6336268"/>
            <a:ext cx="918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smtClean="0"/>
              <a:t>Telkom Applied Science School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079153"/>
            <a:ext cx="4197465" cy="853985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972106" y="3886200"/>
            <a:ext cx="3854450" cy="1481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Chapter 7:</a:t>
            </a:r>
            <a:br>
              <a:rPr lang="en-US" sz="2800" dirty="0" smtClean="0"/>
            </a:br>
            <a:r>
              <a:rPr lang="en-US" sz="2800" dirty="0" smtClean="0"/>
              <a:t>Layer Transport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TCP dan UDP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Memisahkan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Multiple Communications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582613" y="1487488"/>
            <a:ext cx="8216900" cy="5153025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err="1" smtClean="0"/>
              <a:t>Nomor</a:t>
            </a:r>
            <a:r>
              <a:rPr lang="en-US" sz="2000" dirty="0" smtClean="0"/>
              <a:t> Port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TCP dan UDP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membedakan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membedakan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-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.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smtClean="0"/>
              <a:t>.</a:t>
            </a: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47299" t="28967" r="12096" b="14484"/>
          <a:stretch>
            <a:fillRect/>
          </a:stretch>
        </p:blipFill>
        <p:spPr bwMode="auto">
          <a:xfrm>
            <a:off x="1493838" y="2017713"/>
            <a:ext cx="5849937" cy="457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055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55638" y="654050"/>
            <a:ext cx="8145462" cy="8382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TCP dan UDP</a:t>
            </a:r>
            <a:br>
              <a:rPr lang="en-US" sz="1800" dirty="0" smtClean="0"/>
            </a:br>
            <a:r>
              <a:rPr lang="en-US" dirty="0" smtClean="0"/>
              <a:t>Port Addressing </a:t>
            </a:r>
            <a:r>
              <a:rPr lang="en-US" dirty="0" err="1" smtClean="0"/>
              <a:t>pada</a:t>
            </a:r>
            <a:r>
              <a:rPr lang="en-US" dirty="0" smtClean="0"/>
              <a:t> TCP dan UDP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371" t="8804" r="18729" b="19182"/>
          <a:stretch>
            <a:fillRect/>
          </a:stretch>
        </p:blipFill>
        <p:spPr>
          <a:xfrm>
            <a:off x="817563" y="1625600"/>
            <a:ext cx="6845300" cy="4597400"/>
          </a:xfrm>
          <a:noFill/>
        </p:spPr>
      </p:pic>
    </p:spTree>
    <p:extLst>
      <p:ext uri="{BB962C8B-B14F-4D97-AF65-F5344CB8AC3E}">
        <p14:creationId xmlns:p14="http://schemas.microsoft.com/office/powerpoint/2010/main" val="239153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smtClean="0"/>
              <a:t>TCP dan 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Port Addressing TCP dan UDP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369" t="28955" r="15773" b="51566"/>
          <a:stretch>
            <a:fillRect/>
          </a:stretch>
        </p:blipFill>
        <p:spPr>
          <a:xfrm>
            <a:off x="1944688" y="1289050"/>
            <a:ext cx="4600575" cy="1395413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 l="49333" t="62650" r="16983" b="20287"/>
          <a:stretch>
            <a:fillRect/>
          </a:stretch>
        </p:blipFill>
        <p:spPr bwMode="auto">
          <a:xfrm>
            <a:off x="2032000" y="2728913"/>
            <a:ext cx="4429125" cy="136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 l="49442" t="62650" r="16869" b="23660"/>
          <a:stretch>
            <a:fillRect/>
          </a:stretch>
        </p:blipFill>
        <p:spPr bwMode="auto">
          <a:xfrm>
            <a:off x="2032000" y="4208463"/>
            <a:ext cx="4456113" cy="1122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 cstate="print"/>
          <a:srcRect l="49442" t="62848" r="16980" b="25446"/>
          <a:stretch>
            <a:fillRect/>
          </a:stretch>
        </p:blipFill>
        <p:spPr bwMode="auto">
          <a:xfrm>
            <a:off x="2017713" y="5443538"/>
            <a:ext cx="4456112" cy="87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4711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smtClean="0"/>
              <a:t>TCP dan 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Port Addressing TCP dan UDP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582613" y="1608138"/>
            <a:ext cx="7940675" cy="3571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err="1" smtClean="0"/>
              <a:t>Netstat</a:t>
            </a:r>
            <a:endParaRPr lang="en-US" b="1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memapar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TCP yang </a:t>
            </a:r>
            <a:r>
              <a:rPr lang="en-US" dirty="0" err="1" smtClean="0"/>
              <a:t>terbuka</a:t>
            </a:r>
            <a:r>
              <a:rPr lang="en-US" dirty="0" smtClean="0"/>
              <a:t> dan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host </a:t>
            </a:r>
            <a:r>
              <a:rPr lang="en-US" dirty="0" err="1" smtClean="0"/>
              <a:t>jaringan</a:t>
            </a:r>
            <a:endParaRPr lang="en-US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 l="48749" t="38492" r="15666" b="27975"/>
          <a:stretch>
            <a:fillRect/>
          </a:stretch>
        </p:blipFill>
        <p:spPr bwMode="auto">
          <a:xfrm>
            <a:off x="1916113" y="3886200"/>
            <a:ext cx="5224462" cy="276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4586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/>
              <a:t>TCP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Proses TCP Server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 l="48526" t="29509" r="16112" b="23413"/>
          <a:stretch>
            <a:fillRect/>
          </a:stretch>
        </p:blipFill>
        <p:spPr bwMode="auto">
          <a:xfrm>
            <a:off x="434975" y="1871663"/>
            <a:ext cx="4240213" cy="284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8338" t="29480" r="15981" b="21429"/>
          <a:stretch>
            <a:fillRect/>
          </a:stretch>
        </p:blipFill>
        <p:spPr>
          <a:xfrm>
            <a:off x="4819650" y="1828800"/>
            <a:ext cx="3976688" cy="2989263"/>
          </a:xfrm>
          <a:noFill/>
        </p:spPr>
      </p:pic>
    </p:spTree>
    <p:extLst>
      <p:ext uri="{BB962C8B-B14F-4D97-AF65-F5344CB8AC3E}">
        <p14:creationId xmlns:p14="http://schemas.microsoft.com/office/powerpoint/2010/main" val="25054384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25488"/>
            <a:ext cx="8145462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200" dirty="0" smtClean="0"/>
              <a:t>TCP </a:t>
            </a:r>
            <a:r>
              <a:rPr lang="en-US" sz="1200" dirty="0" err="1" smtClean="0"/>
              <a:t>komunikasi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Koneksi</a:t>
            </a:r>
            <a:r>
              <a:rPr lang="en-US" sz="3200" dirty="0" smtClean="0"/>
              <a:t> TCP, Establishment dan Termination</a:t>
            </a:r>
            <a:endParaRPr lang="en-US" sz="32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582613" y="1608138"/>
            <a:ext cx="7940675" cy="487997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Three-Way Handshake</a:t>
            </a:r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Memferifikasi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dan </a:t>
            </a:r>
            <a:r>
              <a:rPr lang="en-US" dirty="0" err="1" smtClean="0"/>
              <a:t>menerima</a:t>
            </a:r>
            <a:r>
              <a:rPr lang="en-US" dirty="0" smtClean="0"/>
              <a:t> request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port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sesi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sesi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port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4073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94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/>
              <a:t>TCP </a:t>
            </a:r>
            <a:r>
              <a:rPr lang="en-US" sz="1800" dirty="0" smtClean="0"/>
              <a:t>*</a:t>
            </a:r>
            <a:r>
              <a:rPr lang="en-US" sz="1600" dirty="0" smtClean="0">
                <a:solidFill>
                  <a:srgbClr val="FF0000"/>
                </a:solidFill>
              </a:rPr>
              <a:t>NEED New Graphic for this dan next two slides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Three-Way Handshake – Step 1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>
          <a:xfrm>
            <a:off x="582613" y="1608138"/>
            <a:ext cx="7940675" cy="487997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Step 1: </a:t>
            </a:r>
            <a:r>
              <a:rPr lang="en-US" sz="2800" b="1" dirty="0" err="1" smtClean="0"/>
              <a:t>klien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inisiator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meminta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komunikasi</a:t>
            </a:r>
            <a:r>
              <a:rPr lang="en-US" sz="2800" b="1" dirty="0" smtClean="0"/>
              <a:t> client-to-server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server.</a:t>
            </a:r>
            <a:endParaRPr lang="en-US" sz="2800" dirty="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 l="43617" t="33333" r="16893" b="12103"/>
          <a:stretch>
            <a:fillRect/>
          </a:stretch>
        </p:blipFill>
        <p:spPr bwMode="auto">
          <a:xfrm>
            <a:off x="1973263" y="2525713"/>
            <a:ext cx="5138737" cy="399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8193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94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/>
              <a:t>TCP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Three-Way Handshake – Step 2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507" name="Content Placeholder 6"/>
          <p:cNvSpPr>
            <a:spLocks noGrp="1"/>
          </p:cNvSpPr>
          <p:nvPr>
            <p:ph idx="1"/>
          </p:nvPr>
        </p:nvSpPr>
        <p:spPr>
          <a:xfrm>
            <a:off x="568325" y="1565275"/>
            <a:ext cx="7940675" cy="487838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Step 2: server acknowledge </a:t>
            </a:r>
            <a:r>
              <a:rPr lang="en-US" sz="2400" b="1" dirty="0" err="1" smtClean="0"/>
              <a:t>sesi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komunikasi</a:t>
            </a:r>
            <a:r>
              <a:rPr lang="en-US" sz="2400" b="1" dirty="0" smtClean="0"/>
              <a:t> client-to-server dan </a:t>
            </a:r>
            <a:r>
              <a:rPr lang="en-US" sz="2400" b="1" dirty="0" err="1" smtClean="0"/>
              <a:t>meminta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komunikasi</a:t>
            </a:r>
            <a:r>
              <a:rPr lang="en-US" sz="2400" b="1" dirty="0" smtClean="0"/>
              <a:t> server-to-client</a:t>
            </a:r>
            <a:r>
              <a:rPr lang="en-US" sz="2400" dirty="0" smtClean="0"/>
              <a:t>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 l="47411" t="33333" r="17674" b="12698"/>
          <a:stretch>
            <a:fillRect/>
          </a:stretch>
        </p:blipFill>
        <p:spPr bwMode="auto">
          <a:xfrm>
            <a:off x="2308225" y="2700338"/>
            <a:ext cx="4541838" cy="394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8351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94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/>
              <a:t>TCP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Three-Way Handshake – Step 3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568325" y="1565275"/>
            <a:ext cx="7940675" cy="487838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Step 3: </a:t>
            </a:r>
            <a:r>
              <a:rPr lang="en-US" sz="2800" b="1" dirty="0" err="1" smtClean="0"/>
              <a:t>Klien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menginisiasi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</a:t>
            </a:r>
            <a:r>
              <a:rPr lang="en-US" sz="2800" b="1" dirty="0" smtClean="0"/>
              <a:t>-acknowledge </a:t>
            </a:r>
            <a:r>
              <a:rPr lang="en-US" sz="2800" b="1" dirty="0" err="1" smtClean="0"/>
              <a:t>sesi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komunikasi</a:t>
            </a:r>
            <a:r>
              <a:rPr lang="en-US" sz="2800" b="1" dirty="0" smtClean="0"/>
              <a:t> server-to-client.</a:t>
            </a:r>
            <a:endParaRPr lang="en-US" sz="2800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 l="43506" t="33730" r="20464" b="13492"/>
          <a:stretch>
            <a:fillRect/>
          </a:stretch>
        </p:blipFill>
        <p:spPr bwMode="auto">
          <a:xfrm>
            <a:off x="2206625" y="2568575"/>
            <a:ext cx="4687888" cy="386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12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6575" y="550863"/>
            <a:ext cx="8191500" cy="1012825"/>
          </a:xfrm>
        </p:spPr>
        <p:txBody>
          <a:bodyPr>
            <a:normAutofit fontScale="90000"/>
          </a:bodyPr>
          <a:lstStyle/>
          <a:p>
            <a:r>
              <a:rPr lang="en-US" sz="1800" dirty="0" err="1" smtClean="0"/>
              <a:t>komunikasi</a:t>
            </a:r>
            <a:r>
              <a:rPr lang="en-US" sz="1800" dirty="0" smtClean="0"/>
              <a:t> TCP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Sesi</a:t>
            </a:r>
            <a:r>
              <a:rPr lang="en-US" dirty="0" smtClean="0"/>
              <a:t> TCP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 l="53099" t="36310" r="18678" b="28374"/>
          <a:stretch>
            <a:fillRect/>
          </a:stretch>
        </p:blipFill>
        <p:spPr bwMode="auto">
          <a:xfrm>
            <a:off x="1044575" y="1617663"/>
            <a:ext cx="6459538" cy="4545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7.1 </a:t>
            </a:r>
            <a:r>
              <a:rPr lang="en-US" dirty="0" err="1" smtClean="0">
                <a:cs typeface="Arial" charset="0"/>
              </a:rPr>
              <a:t>Protokol</a:t>
            </a:r>
            <a:r>
              <a:rPr lang="en-US" dirty="0" smtClean="0">
                <a:cs typeface="Arial" charset="0"/>
              </a:rPr>
              <a:t> Layer Transport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7.2 TCP dan UDP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7.3  </a:t>
            </a:r>
            <a:r>
              <a:rPr lang="en-US" dirty="0" err="1" smtClean="0">
                <a:cs typeface="Arial" charset="0"/>
              </a:rPr>
              <a:t>Simpulan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9425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Reliability dan Flow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Reliability – Ordered Delivery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582613" y="1492250"/>
            <a:ext cx="7940675" cy="48799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err="1" smtClean="0"/>
              <a:t>Nomor</a:t>
            </a:r>
            <a:r>
              <a:rPr lang="en-US" sz="2400" dirty="0" smtClean="0"/>
              <a:t> </a:t>
            </a:r>
            <a:r>
              <a:rPr lang="en-US" sz="2400" dirty="0" err="1" smtClean="0"/>
              <a:t>berurut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me-reassemble </a:t>
            </a:r>
            <a:r>
              <a:rPr lang="en-US" sz="2400" dirty="0" err="1" smtClean="0"/>
              <a:t>segmen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urutan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endParaRPr lang="en-US" sz="2400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48972" t="31548" r="14551" b="16667"/>
          <a:stretch>
            <a:fillRect/>
          </a:stretch>
        </p:blipFill>
        <p:spPr bwMode="auto">
          <a:xfrm>
            <a:off x="2060575" y="2249488"/>
            <a:ext cx="5254625" cy="435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5219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668338"/>
            <a:ext cx="8145463" cy="7699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TCP Reliability – Acknowledgement dan Window Size</a:t>
            </a:r>
            <a:endParaRPr lang="en-US" sz="32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878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err="1" smtClean="0"/>
              <a:t>Nomor</a:t>
            </a:r>
            <a:r>
              <a:rPr lang="en-US" sz="2400" dirty="0" smtClean="0"/>
              <a:t> </a:t>
            </a:r>
            <a:r>
              <a:rPr lang="en-US" sz="2400" dirty="0" err="1" smtClean="0"/>
              <a:t>berurut</a:t>
            </a:r>
            <a:r>
              <a:rPr lang="en-US" sz="2400" dirty="0" smtClean="0"/>
              <a:t> dan </a:t>
            </a:r>
            <a:r>
              <a:rPr lang="en-US" sz="2400" dirty="0" err="1" smtClean="0"/>
              <a:t>nomor</a:t>
            </a:r>
            <a:r>
              <a:rPr lang="en-US" sz="2400" dirty="0" smtClean="0"/>
              <a:t> acknowledgement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mengkonfirmasi</a:t>
            </a:r>
            <a:r>
              <a:rPr lang="en-US" sz="2400" dirty="0" smtClean="0"/>
              <a:t> receipt.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46407" t="31548" r="20573" b="17659"/>
          <a:stretch>
            <a:fillRect/>
          </a:stretch>
        </p:blipFill>
        <p:spPr bwMode="auto">
          <a:xfrm>
            <a:off x="2003425" y="2249488"/>
            <a:ext cx="4614863" cy="316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38175" y="5588000"/>
            <a:ext cx="767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/>
              <a:t>Window Size </a:t>
            </a:r>
            <a:r>
              <a:rPr lang="en-US" b="1" dirty="0" smtClean="0"/>
              <a:t>– </a:t>
            </a:r>
            <a:r>
              <a:rPr lang="en-US" dirty="0" err="1" smtClean="0"/>
              <a:t>Jumlah</a:t>
            </a:r>
            <a:r>
              <a:rPr lang="en-US" dirty="0" smtClean="0"/>
              <a:t> data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acknowledgement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521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7063" y="623888"/>
            <a:ext cx="8145462" cy="8382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TCP Reliability dan Flow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Window Size dan Acknowledgements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6866" t="29361" r="13155" b="10521"/>
          <a:stretch>
            <a:fillRect/>
          </a:stretch>
        </p:blipFill>
        <p:spPr>
          <a:xfrm>
            <a:off x="1843088" y="1639888"/>
            <a:ext cx="5878512" cy="4833937"/>
          </a:xfrm>
          <a:noFill/>
        </p:spPr>
      </p:pic>
    </p:spTree>
    <p:extLst>
      <p:ext uri="{BB962C8B-B14F-4D97-AF65-F5344CB8AC3E}">
        <p14:creationId xmlns:p14="http://schemas.microsoft.com/office/powerpoint/2010/main" val="2984040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552450"/>
            <a:ext cx="8467725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Reliability dan Flow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TCP Flow Control – Congestion Avoidance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 l="52206" t="36156" r="13322" b="13293"/>
          <a:stretch>
            <a:fillRect/>
          </a:stretch>
        </p:blipFill>
        <p:spPr bwMode="auto">
          <a:xfrm>
            <a:off x="1349375" y="1611313"/>
            <a:ext cx="6415088" cy="483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295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82613" y="682625"/>
            <a:ext cx="8145462" cy="8382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Reliability dan Flow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Reliability - Acknowledgements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3262" t="29520" r="14754" b="10521"/>
          <a:stretch>
            <a:fillRect/>
          </a:stretch>
        </p:blipFill>
        <p:spPr>
          <a:xfrm>
            <a:off x="2452688" y="1741488"/>
            <a:ext cx="4159250" cy="4383087"/>
          </a:xfrm>
          <a:noFill/>
        </p:spPr>
      </p:pic>
    </p:spTree>
    <p:extLst>
      <p:ext uri="{BB962C8B-B14F-4D97-AF65-F5344CB8AC3E}">
        <p14:creationId xmlns:p14="http://schemas.microsoft.com/office/powerpoint/2010/main" val="261300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K</a:t>
            </a:r>
            <a:r>
              <a:rPr lang="en-US" sz="1800" dirty="0" err="1" smtClean="0"/>
              <a:t>omunikasi</a:t>
            </a:r>
            <a:r>
              <a:rPr lang="en-US" sz="1800" dirty="0" smtClean="0"/>
              <a:t> </a:t>
            </a:r>
            <a:r>
              <a:rPr lang="en-US" sz="1800" dirty="0"/>
              <a:t>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UDP Low Overhead vs. Reliability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>
          <a:xfrm>
            <a:off x="568325" y="1433513"/>
            <a:ext cx="7940675" cy="48799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UDP</a:t>
            </a:r>
          </a:p>
          <a:p>
            <a:r>
              <a:rPr lang="en-US" sz="2000" dirty="0" smtClean="0"/>
              <a:t>Protocol </a:t>
            </a:r>
            <a:r>
              <a:rPr lang="en-US" sz="2000" dirty="0" err="1" smtClean="0"/>
              <a:t>sederhana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fungsi-fungsi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layer transport</a:t>
            </a:r>
          </a:p>
          <a:p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mentoleransi</a:t>
            </a:r>
            <a:r>
              <a:rPr lang="en-US" sz="2000" dirty="0" smtClean="0"/>
              <a:t> </a:t>
            </a:r>
            <a:r>
              <a:rPr lang="en-US" sz="2000" dirty="0" err="1" smtClean="0"/>
              <a:t>kehilangan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endParaRPr lang="en-US" sz="2000" dirty="0" smtClean="0"/>
          </a:p>
          <a:p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mentoleransi</a:t>
            </a:r>
            <a:r>
              <a:rPr lang="en-US" sz="2000" dirty="0" smtClean="0"/>
              <a:t> delay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Used by</a:t>
            </a:r>
          </a:p>
          <a:p>
            <a:r>
              <a:rPr lang="en-US" sz="2000" dirty="0" smtClean="0"/>
              <a:t>Domain Name System (DNS)</a:t>
            </a:r>
          </a:p>
          <a:p>
            <a:r>
              <a:rPr lang="en-US" sz="2000" dirty="0" smtClean="0"/>
              <a:t>Simple Network Management Protocol (SNMP)</a:t>
            </a:r>
          </a:p>
          <a:p>
            <a:r>
              <a:rPr lang="en-US" sz="2000" dirty="0" smtClean="0"/>
              <a:t>Dynamic Host Configuration Protocol (DHCP)</a:t>
            </a:r>
          </a:p>
          <a:p>
            <a:r>
              <a:rPr lang="en-US" sz="2000" dirty="0" smtClean="0"/>
              <a:t>Trivial File Transfer Protocol (TFTP)</a:t>
            </a:r>
          </a:p>
          <a:p>
            <a:r>
              <a:rPr lang="en-US" sz="2000" dirty="0" smtClean="0"/>
              <a:t>IP telephony or Voice over IP (VoIP)</a:t>
            </a:r>
          </a:p>
          <a:p>
            <a:r>
              <a:rPr lang="en-US" sz="2000" dirty="0" smtClean="0"/>
              <a:t>Online games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56521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err="1" smtClean="0"/>
              <a:t>K</a:t>
            </a:r>
            <a:r>
              <a:rPr lang="en-US" sz="1800" dirty="0" err="1" smtClean="0"/>
              <a:t>omunikasi</a:t>
            </a:r>
            <a:r>
              <a:rPr lang="en-US" sz="1800" dirty="0" smtClean="0"/>
              <a:t> </a:t>
            </a:r>
            <a:r>
              <a:rPr lang="en-US" sz="1800" dirty="0"/>
              <a:t>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Datagram Reassembly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 l="47968" t="28967" r="13881" b="11905"/>
          <a:stretch>
            <a:fillRect/>
          </a:stretch>
        </p:blipFill>
        <p:spPr bwMode="auto">
          <a:xfrm>
            <a:off x="1857375" y="1566863"/>
            <a:ext cx="5530850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078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/>
              <a:t>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UDP Server dan Client Processes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1747" name="Content Placeholder 6"/>
          <p:cNvSpPr>
            <a:spLocks noGrp="1"/>
          </p:cNvSpPr>
          <p:nvPr>
            <p:ph idx="1"/>
          </p:nvPr>
        </p:nvSpPr>
        <p:spPr>
          <a:xfrm>
            <a:off x="568325" y="1433513"/>
            <a:ext cx="7940675" cy="487997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Aplikasi</a:t>
            </a:r>
            <a:r>
              <a:rPr lang="en-US" sz="2400" dirty="0" smtClean="0"/>
              <a:t> UDP-based server di-assign port number yang well-known </a:t>
            </a:r>
            <a:r>
              <a:rPr lang="en-US" sz="2400" dirty="0" err="1" smtClean="0"/>
              <a:t>atau</a:t>
            </a:r>
            <a:r>
              <a:rPr lang="en-US" sz="2400" dirty="0" smtClean="0"/>
              <a:t> registered.</a:t>
            </a:r>
          </a:p>
          <a:p>
            <a:r>
              <a:rPr lang="en-US" sz="2400" dirty="0" smtClean="0"/>
              <a:t>UDP client process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random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port number </a:t>
            </a:r>
            <a:r>
              <a:rPr lang="en-US" sz="2400" dirty="0" err="1" smtClean="0"/>
              <a:t>dari</a:t>
            </a:r>
            <a:r>
              <a:rPr lang="en-US" sz="2400" dirty="0" smtClean="0"/>
              <a:t> range dynamic port numbers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source port.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 l="48860" t="28770" r="16893" b="26984"/>
          <a:stretch>
            <a:fillRect/>
          </a:stretch>
        </p:blipFill>
        <p:spPr bwMode="auto">
          <a:xfrm>
            <a:off x="2105025" y="3090863"/>
            <a:ext cx="4687888" cy="340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0205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TCP </a:t>
            </a:r>
            <a:r>
              <a:rPr lang="en-US" sz="1800" dirty="0" err="1" smtClean="0"/>
              <a:t>atau</a:t>
            </a:r>
            <a:r>
              <a:rPr lang="en-US" sz="1800" dirty="0" smtClean="0"/>
              <a:t> 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TCP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 l="49529" t="34325" r="14217" b="13095"/>
          <a:stretch>
            <a:fillRect/>
          </a:stretch>
        </p:blipFill>
        <p:spPr bwMode="auto">
          <a:xfrm>
            <a:off x="1916113" y="1524000"/>
            <a:ext cx="5607050" cy="4732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9820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TCP or  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Apliakasi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UDP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 l="48860" t="32938" r="13324" b="13194"/>
          <a:stretch>
            <a:fillRect/>
          </a:stretch>
        </p:blipFill>
        <p:spPr bwMode="auto">
          <a:xfrm>
            <a:off x="1698625" y="1538288"/>
            <a:ext cx="6053138" cy="484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0796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7: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41350" y="1782763"/>
            <a:ext cx="7940675" cy="357187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layer </a:t>
            </a:r>
            <a:r>
              <a:rPr lang="en-US" sz="2000" dirty="0" err="1" smtClean="0"/>
              <a:t>transpor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memenej</a:t>
            </a:r>
            <a:r>
              <a:rPr lang="en-US" sz="2000" dirty="0" smtClean="0"/>
              <a:t> </a:t>
            </a:r>
            <a:r>
              <a:rPr lang="en-US" sz="2000" dirty="0" err="1" smtClean="0"/>
              <a:t>transportasi</a:t>
            </a:r>
            <a:r>
              <a:rPr lang="en-US" sz="2000" dirty="0" smtClean="0"/>
              <a:t> data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end-to-end .</a:t>
            </a:r>
          </a:p>
          <a:p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protokol</a:t>
            </a:r>
            <a:r>
              <a:rPr lang="en-US" sz="2000" dirty="0" smtClean="0"/>
              <a:t> TCP dan UDP ,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port numbers dan </a:t>
            </a:r>
            <a:r>
              <a:rPr lang="en-US" sz="2000" dirty="0" err="1" smtClean="0"/>
              <a:t>penggunaanya</a:t>
            </a:r>
            <a:r>
              <a:rPr lang="en-US" sz="2000" dirty="0" smtClean="0"/>
              <a:t>.</a:t>
            </a:r>
          </a:p>
          <a:p>
            <a:r>
              <a:rPr lang="en-CA" sz="2000" dirty="0" err="1" smtClean="0"/>
              <a:t>Menjelaskan</a:t>
            </a:r>
            <a:r>
              <a:rPr lang="en-CA" sz="2000" dirty="0" smtClean="0"/>
              <a:t> </a:t>
            </a:r>
            <a:r>
              <a:rPr lang="en-CA" sz="2000" dirty="0" err="1" smtClean="0"/>
              <a:t>bagaimana</a:t>
            </a:r>
            <a:r>
              <a:rPr lang="en-CA" sz="2000" dirty="0" smtClean="0"/>
              <a:t> establish dan </a:t>
            </a:r>
            <a:r>
              <a:rPr lang="en-CA" sz="2000" dirty="0" err="1" smtClean="0"/>
              <a:t>terminasi</a:t>
            </a:r>
            <a:r>
              <a:rPr lang="en-CA" sz="2000" dirty="0" smtClean="0"/>
              <a:t> TCP session </a:t>
            </a:r>
            <a:r>
              <a:rPr lang="en-CA" sz="2000" dirty="0" err="1" smtClean="0"/>
              <a:t>memfasilitasi</a:t>
            </a:r>
            <a:r>
              <a:rPr lang="en-CA" sz="2000" dirty="0" smtClean="0"/>
              <a:t> </a:t>
            </a:r>
            <a:r>
              <a:rPr lang="en-CA" sz="2000" dirty="0" err="1" smtClean="0"/>
              <a:t>komunikasi</a:t>
            </a:r>
            <a:r>
              <a:rPr lang="en-CA" sz="2000" dirty="0" smtClean="0"/>
              <a:t> yang reliable .</a:t>
            </a:r>
          </a:p>
          <a:p>
            <a:r>
              <a:rPr lang="en-CA" sz="2000" dirty="0" err="1" smtClean="0"/>
              <a:t>Menjelaskan</a:t>
            </a:r>
            <a:r>
              <a:rPr lang="en-CA" sz="2000" dirty="0" smtClean="0"/>
              <a:t> </a:t>
            </a:r>
            <a:r>
              <a:rPr lang="en-CA" sz="2000" dirty="0" err="1" smtClean="0"/>
              <a:t>bagaimana</a:t>
            </a:r>
            <a:r>
              <a:rPr lang="en-CA" sz="2000" dirty="0" smtClean="0"/>
              <a:t> protocol data units (PDU) TCP </a:t>
            </a:r>
            <a:r>
              <a:rPr lang="en-CA" sz="2000" dirty="0" err="1" smtClean="0"/>
              <a:t>diransmisi</a:t>
            </a:r>
            <a:r>
              <a:rPr lang="en-CA" sz="2000" dirty="0" smtClean="0"/>
              <a:t> dan </a:t>
            </a:r>
            <a:r>
              <a:rPr lang="en-CA" sz="2000" dirty="0" err="1" smtClean="0"/>
              <a:t>diacknowledge</a:t>
            </a:r>
            <a:r>
              <a:rPr lang="en-CA" sz="2000" dirty="0" smtClean="0"/>
              <a:t> </a:t>
            </a:r>
            <a:r>
              <a:rPr lang="en-CA" sz="2000" dirty="0" err="1" smtClean="0"/>
              <a:t>untuk</a:t>
            </a:r>
            <a:r>
              <a:rPr lang="en-CA" sz="2000" dirty="0" smtClean="0"/>
              <a:t> </a:t>
            </a:r>
            <a:r>
              <a:rPr lang="en-CA" sz="2000" dirty="0" err="1" smtClean="0"/>
              <a:t>menjaga</a:t>
            </a:r>
            <a:r>
              <a:rPr lang="en-CA" sz="2000" dirty="0" smtClean="0"/>
              <a:t> </a:t>
            </a:r>
            <a:r>
              <a:rPr lang="en-CA" sz="2000" dirty="0" err="1" smtClean="0"/>
              <a:t>deliveri</a:t>
            </a:r>
            <a:r>
              <a:rPr lang="en-CA" sz="2000" dirty="0" smtClean="0"/>
              <a:t>.</a:t>
            </a:r>
          </a:p>
          <a:p>
            <a:r>
              <a:rPr lang="en-US" sz="2000" dirty="0" err="1" smtClean="0"/>
              <a:t>Menjelaskan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klien</a:t>
            </a:r>
            <a:r>
              <a:rPr lang="en-US" sz="2000" dirty="0" smtClean="0"/>
              <a:t> UDP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</a:t>
            </a:r>
            <a:r>
              <a:rPr lang="en-US" sz="2000" dirty="0" smtClean="0"/>
              <a:t>-establish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server.</a:t>
            </a:r>
          </a:p>
          <a:p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TCP yang high-reliability, 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UDP yang non-guaranteed yang paling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602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7: </a:t>
            </a:r>
            <a:r>
              <a:rPr lang="en-US" dirty="0" err="1" smtClean="0"/>
              <a:t>Simpulan</a:t>
            </a: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41350" y="1782763"/>
            <a:ext cx="7940675" cy="3571875"/>
          </a:xfrm>
        </p:spPr>
        <p:txBody>
          <a:bodyPr>
            <a:normAutofit fontScale="92500"/>
          </a:bodyPr>
          <a:lstStyle/>
          <a:p>
            <a:r>
              <a:rPr lang="en-US" sz="2200" dirty="0" err="1" smtClean="0"/>
              <a:t>Peran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Layer Transport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menyediakan</a:t>
            </a:r>
            <a:r>
              <a:rPr lang="en-US" sz="2200" dirty="0" smtClean="0"/>
              <a:t> </a:t>
            </a:r>
            <a:r>
              <a:rPr lang="en-US" sz="2200" dirty="0" err="1" smtClean="0"/>
              <a:t>tiga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utama</a:t>
            </a:r>
            <a:r>
              <a:rPr lang="en-US" sz="2200" dirty="0" smtClean="0"/>
              <a:t>: multiplexing, segmentation dan reassembly, dan error checking. </a:t>
            </a:r>
          </a:p>
          <a:p>
            <a:r>
              <a:rPr lang="en-US" sz="2200" dirty="0" err="1" smtClean="0"/>
              <a:t>Ketiga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menyelesaikan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quality of service dan </a:t>
            </a:r>
            <a:r>
              <a:rPr lang="en-US" sz="2200" dirty="0" err="1" smtClean="0"/>
              <a:t>keamanan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Mengetahui</a:t>
            </a:r>
            <a:r>
              <a:rPr lang="en-US" sz="2200" dirty="0" smtClean="0"/>
              <a:t> </a:t>
            </a:r>
            <a:r>
              <a:rPr lang="en-US" sz="2200" dirty="0" err="1" smtClean="0"/>
              <a:t>bagaimana</a:t>
            </a:r>
            <a:r>
              <a:rPr lang="en-US" sz="2200" dirty="0" smtClean="0"/>
              <a:t> TCP dan UDP </a:t>
            </a:r>
            <a:r>
              <a:rPr lang="en-US" sz="2200" dirty="0" err="1" smtClean="0"/>
              <a:t>beroperasi</a:t>
            </a:r>
            <a:r>
              <a:rPr lang="en-US" sz="2200" dirty="0" smtClean="0"/>
              <a:t> dan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popular </a:t>
            </a:r>
            <a:r>
              <a:rPr lang="en-US" sz="2200" dirty="0" err="1" smtClean="0"/>
              <a:t>mana</a:t>
            </a:r>
            <a:r>
              <a:rPr lang="en-US" sz="2200" dirty="0" smtClean="0"/>
              <a:t> </a:t>
            </a:r>
            <a:r>
              <a:rPr lang="en-US" sz="2200" dirty="0" err="1" smtClean="0"/>
              <a:t>saja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slaah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protokol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meningkatkan</a:t>
            </a:r>
            <a:r>
              <a:rPr lang="en-US" sz="2200" dirty="0" smtClean="0"/>
              <a:t> quality of service dan </a:t>
            </a:r>
            <a:r>
              <a:rPr lang="en-US" sz="2200" dirty="0" err="1" smtClean="0"/>
              <a:t>membangun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lebih</a:t>
            </a:r>
            <a:r>
              <a:rPr lang="en-US" sz="2200" dirty="0" smtClean="0"/>
              <a:t> reliable.</a:t>
            </a:r>
          </a:p>
          <a:p>
            <a:r>
              <a:rPr lang="en-US" sz="2200" dirty="0" smtClean="0"/>
              <a:t>Port </a:t>
            </a:r>
            <a:r>
              <a:rPr lang="en-US" sz="2200" dirty="0" err="1" smtClean="0"/>
              <a:t>menyediakan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“</a:t>
            </a:r>
            <a:r>
              <a:rPr lang="en-US" sz="2200" dirty="0" err="1" smtClean="0"/>
              <a:t>terowongan</a:t>
            </a:r>
            <a:r>
              <a:rPr lang="en-US" sz="2200" dirty="0" smtClean="0"/>
              <a:t>” </a:t>
            </a:r>
            <a:r>
              <a:rPr lang="en-US" sz="2200" dirty="0" err="1" smtClean="0"/>
              <a:t>bagi</a:t>
            </a:r>
            <a:r>
              <a:rPr lang="en-US" sz="2200" dirty="0" smtClean="0"/>
              <a:t> data </a:t>
            </a:r>
            <a:r>
              <a:rPr lang="en-US" sz="2200" dirty="0" err="1" smtClean="0"/>
              <a:t>dari</a:t>
            </a:r>
            <a:r>
              <a:rPr lang="en-US" sz="2200" dirty="0" smtClean="0"/>
              <a:t> Layer Transport layer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di host </a:t>
            </a:r>
            <a:r>
              <a:rPr lang="en-US" sz="2200" dirty="0" err="1" smtClean="0"/>
              <a:t>tujuan</a:t>
            </a:r>
            <a:r>
              <a:rPr lang="en-US" sz="2200" smtClean="0"/>
              <a:t>.</a:t>
            </a:r>
            <a:endParaRPr lang="en-US" sz="2200" dirty="0" smtClean="0">
              <a:cs typeface="Arial" charset="0"/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63684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3584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9541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Layer Transport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47968" t="33807" r="12988" b="12698"/>
          <a:stretch>
            <a:fillRect/>
          </a:stretch>
        </p:blipFill>
        <p:spPr bwMode="auto">
          <a:xfrm>
            <a:off x="1611313" y="1768475"/>
            <a:ext cx="6011862" cy="463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0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Transportasi</a:t>
            </a:r>
            <a:r>
              <a:rPr lang="en-US" sz="1800" dirty="0" smtClean="0"/>
              <a:t>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Peran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dari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Layer Transport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54038" y="1428750"/>
            <a:ext cx="8216900" cy="51530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/>
              <a:t>Layer Transport </a:t>
            </a:r>
            <a:r>
              <a:rPr lang="en-US" sz="2000" dirty="0" err="1" smtClean="0"/>
              <a:t>bertanggung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meng</a:t>
            </a:r>
            <a:r>
              <a:rPr lang="en-US" sz="2000" dirty="0" smtClean="0"/>
              <a:t>-establish </a:t>
            </a:r>
            <a:r>
              <a:rPr lang="en-US" sz="2000" dirty="0" err="1" smtClean="0"/>
              <a:t>sesi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temporer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dan </a:t>
            </a:r>
            <a:r>
              <a:rPr lang="en-US" sz="2000" dirty="0" err="1" smtClean="0"/>
              <a:t>mendeliver</a:t>
            </a:r>
            <a:r>
              <a:rPr lang="en-US" sz="2000" dirty="0" smtClean="0"/>
              <a:t> data </a:t>
            </a:r>
            <a:r>
              <a:rPr lang="en-US" sz="2000" dirty="0" err="1" smtClean="0"/>
              <a:t>diantara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keduanya</a:t>
            </a:r>
            <a:r>
              <a:rPr lang="en-US" sz="2000" dirty="0" smtClean="0"/>
              <a:t>. TCP/IP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two </a:t>
            </a:r>
            <a:r>
              <a:rPr lang="en-US" sz="2000" dirty="0" err="1" smtClean="0"/>
              <a:t>protokol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mencapainya</a:t>
            </a:r>
            <a:r>
              <a:rPr lang="en-US" sz="2000" dirty="0" smtClean="0"/>
              <a:t>:</a:t>
            </a:r>
          </a:p>
          <a:p>
            <a:pPr>
              <a:defRPr/>
            </a:pPr>
            <a:r>
              <a:rPr lang="en-US" sz="2000" dirty="0" smtClean="0"/>
              <a:t>Transmission Control Protocol (TCP)</a:t>
            </a:r>
          </a:p>
          <a:p>
            <a:pPr>
              <a:defRPr/>
            </a:pPr>
            <a:r>
              <a:rPr lang="en-US" sz="2000" dirty="0" smtClean="0"/>
              <a:t>User Datagram Protocol (UDP)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protokol</a:t>
            </a:r>
            <a:r>
              <a:rPr lang="en-US" sz="2000" dirty="0" smtClean="0"/>
              <a:t> layer Transport</a:t>
            </a:r>
          </a:p>
          <a:p>
            <a:pPr>
              <a:defRPr/>
            </a:pPr>
            <a:r>
              <a:rPr lang="en-US" sz="2000" dirty="0"/>
              <a:t>Men-track </a:t>
            </a:r>
            <a:r>
              <a:rPr lang="en-US" sz="2000" dirty="0" err="1"/>
              <a:t>komunikasi</a:t>
            </a:r>
            <a:r>
              <a:rPr lang="en-US" sz="2000" dirty="0"/>
              <a:t> individual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host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dan host </a:t>
            </a:r>
            <a:r>
              <a:rPr lang="en-US" sz="2000" dirty="0" err="1" smtClean="0"/>
              <a:t>destinasi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Men-</a:t>
            </a:r>
            <a:r>
              <a:rPr lang="en-US" sz="2000" dirty="0" err="1" smtClean="0"/>
              <a:t>segmen</a:t>
            </a:r>
            <a:r>
              <a:rPr lang="en-US" sz="2000" dirty="0" smtClean="0"/>
              <a:t> data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keperluan</a:t>
            </a:r>
            <a:r>
              <a:rPr lang="en-US" sz="2000" dirty="0" smtClean="0"/>
              <a:t> manageability dan reassembling data yang </a:t>
            </a:r>
            <a:r>
              <a:rPr lang="en-US" sz="2000" dirty="0" err="1" smtClean="0"/>
              <a:t>tersegmen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streaming data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host </a:t>
            </a:r>
            <a:r>
              <a:rPr lang="en-US" sz="2000" dirty="0" err="1" smtClean="0"/>
              <a:t>destinasi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/>
              <a:t> </a:t>
            </a:r>
            <a:r>
              <a:rPr lang="en-US" sz="2000" dirty="0" smtClean="0"/>
              <a:t>streaming </a:t>
            </a:r>
            <a:r>
              <a:rPr lang="en-US" sz="2000" dirty="0" err="1"/>
              <a:t>komunikasi</a:t>
            </a:r>
            <a:endParaRPr lang="en-US" sz="2000" dirty="0" smtClean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0524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Transportasi</a:t>
            </a:r>
            <a:r>
              <a:rPr lang="en-US" sz="1800" dirty="0" smtClean="0"/>
              <a:t>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Conversation Multiplexing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554038" y="1428750"/>
            <a:ext cx="3814762" cy="51466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 err="1" smtClean="0"/>
              <a:t>Segmentasi</a:t>
            </a:r>
            <a:r>
              <a:rPr lang="en-US" sz="2000" b="1" dirty="0" smtClean="0"/>
              <a:t> data</a:t>
            </a:r>
          </a:p>
          <a:p>
            <a:r>
              <a:rPr lang="en-US" sz="2000" dirty="0" err="1" smtClean="0"/>
              <a:t>Komunikasi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,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,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interleaved (multiplexed)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, di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dan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data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menjalankan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bersamaan</a:t>
            </a:r>
            <a:r>
              <a:rPr lang="en-US" sz="2000" dirty="0" smtClean="0"/>
              <a:t>.</a:t>
            </a:r>
          </a:p>
          <a:p>
            <a:r>
              <a:rPr lang="en-US" altLang="ja-JP" sz="2000" dirty="0" smtClean="0">
                <a:ea typeface="ＭＳ Ｐゴシック" pitchFamily="34" charset="-128"/>
              </a:rPr>
              <a:t>Header </a:t>
            </a:r>
            <a:r>
              <a:rPr lang="en-US" altLang="ja-JP" sz="2000" dirty="0" err="1" smtClean="0">
                <a:ea typeface="ＭＳ Ｐゴシック" pitchFamily="34" charset="-128"/>
              </a:rPr>
              <a:t>ditambahkan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ke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tiap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segmen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untuk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mengidentifikasinya</a:t>
            </a:r>
            <a:r>
              <a:rPr lang="en-US" sz="2000" dirty="0" smtClean="0"/>
              <a:t>.</a:t>
            </a: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 l="47324" t="28770" r="13100" b="13690"/>
          <a:stretch>
            <a:fillRect/>
          </a:stretch>
        </p:blipFill>
        <p:spPr bwMode="auto">
          <a:xfrm>
            <a:off x="4310063" y="1481138"/>
            <a:ext cx="4408487" cy="4383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2942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Transportation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Transport Layer Reliability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>
          <a:xfrm>
            <a:off x="612775" y="1473200"/>
            <a:ext cx="8216900" cy="5153025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err="1" smtClean="0"/>
              <a:t>Bedanya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transport yang </a:t>
            </a:r>
            <a:r>
              <a:rPr lang="en-US" sz="2000" dirty="0" err="1" smtClean="0"/>
              <a:t>berbeda</a:t>
            </a:r>
            <a:endParaRPr lang="en-US" sz="2000" dirty="0" smtClean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smtClean="0"/>
              <a:t>TCP/IP </a:t>
            </a:r>
            <a:r>
              <a:rPr lang="en-US" sz="2000" dirty="0" err="1" smtClean="0"/>
              <a:t>menyediaka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protokol</a:t>
            </a:r>
            <a:r>
              <a:rPr lang="en-US" sz="2000" dirty="0" smtClean="0"/>
              <a:t> layer transport, </a:t>
            </a:r>
            <a:r>
              <a:rPr lang="en-US" sz="2000" b="1" dirty="0" smtClean="0"/>
              <a:t>TCP dan UDP </a:t>
            </a:r>
            <a:endParaRPr lang="en-US" sz="2000" dirty="0" smtClean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b="1" dirty="0" smtClean="0"/>
              <a:t>Transmission Control Protocol (TCP) 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delivei</a:t>
            </a:r>
            <a:r>
              <a:rPr lang="en-US" sz="2000" dirty="0" smtClean="0"/>
              <a:t> yang reliable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mematikan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data </a:t>
            </a:r>
            <a:r>
              <a:rPr lang="en-US" sz="2000" dirty="0" err="1" smtClean="0"/>
              <a:t>sapai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. 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deliveri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diacknowledge</a:t>
            </a:r>
            <a:r>
              <a:rPr lang="en-US" sz="2000" dirty="0" smtClean="0"/>
              <a:t> dan proses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menjamin</a:t>
            </a:r>
            <a:r>
              <a:rPr lang="en-US" sz="2000" dirty="0" smtClean="0"/>
              <a:t> </a:t>
            </a:r>
            <a:r>
              <a:rPr lang="en-US" sz="2000" dirty="0" err="1" smtClean="0"/>
              <a:t>deliveri</a:t>
            </a:r>
            <a:endParaRPr lang="en-US" sz="2000" dirty="0" smtClean="0"/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–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overhead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b="1" dirty="0" smtClean="0"/>
              <a:t>User Datagram Protocol (UDP)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deliveri</a:t>
            </a:r>
            <a:r>
              <a:rPr lang="en-US" sz="2000" dirty="0" smtClean="0"/>
              <a:t> –  </a:t>
            </a:r>
            <a:r>
              <a:rPr lang="en-US" sz="2000" dirty="0" err="1" smtClean="0"/>
              <a:t>tanpa</a:t>
            </a:r>
            <a:r>
              <a:rPr lang="en-US" sz="2000" dirty="0" smtClean="0"/>
              <a:t> reliability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 overhead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b="1" dirty="0" smtClean="0"/>
              <a:t>TCP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UDP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err="1" smtClean="0"/>
              <a:t>Terdapat</a:t>
            </a:r>
            <a:r>
              <a:rPr lang="en-US" sz="2000" dirty="0" smtClean="0"/>
              <a:t> trade-off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reliability dan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.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err="1" smtClean="0"/>
              <a:t>Pengembang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protokol</a:t>
            </a:r>
            <a:r>
              <a:rPr lang="en-US" sz="2000" dirty="0" smtClean="0"/>
              <a:t> transport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.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9681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TCP dan UDP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Pendahuluan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TCP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627063" y="1487488"/>
            <a:ext cx="8216900" cy="5153025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b="1" dirty="0" smtClean="0"/>
              <a:t>Transmission Control Protocol (TCP) 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RFC 793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Connection-oriented – </a:t>
            </a:r>
            <a:r>
              <a:rPr lang="en-US" altLang="ja-JP" sz="2000" dirty="0" err="1" smtClean="0">
                <a:ea typeface="ＭＳ Ｐゴシック" pitchFamily="34" charset="-128"/>
              </a:rPr>
              <a:t>Membuat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sesi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antara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sumber</a:t>
            </a:r>
            <a:r>
              <a:rPr lang="en-US" altLang="ja-JP" sz="2000" dirty="0" smtClean="0">
                <a:ea typeface="ＭＳ Ｐゴシック" pitchFamily="34" charset="-128"/>
              </a:rPr>
              <a:t> dan </a:t>
            </a:r>
            <a:r>
              <a:rPr lang="en-US" altLang="ja-JP" sz="2000" dirty="0" err="1" smtClean="0">
                <a:ea typeface="ＭＳ Ｐゴシック" pitchFamily="34" charset="-128"/>
              </a:rPr>
              <a:t>tujuan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marL="381000" indent="-381000">
              <a:lnSpc>
                <a:spcPct val="75000"/>
              </a:lnSpc>
            </a:pPr>
            <a:r>
              <a:rPr lang="en-US" altLang="ja-JP" sz="2000" dirty="0" err="1" smtClean="0">
                <a:ea typeface="ＭＳ Ｐゴシック" pitchFamily="34" charset="-128"/>
              </a:rPr>
              <a:t>Deliveri</a:t>
            </a:r>
            <a:r>
              <a:rPr lang="en-US" altLang="ja-JP" sz="2000" dirty="0" smtClean="0">
                <a:ea typeface="ＭＳ Ｐゴシック" pitchFamily="34" charset="-128"/>
              </a:rPr>
              <a:t> yang Reliable– retransmit data yang lost </a:t>
            </a:r>
            <a:r>
              <a:rPr lang="en-US" altLang="ja-JP" sz="2000" dirty="0" err="1" smtClean="0">
                <a:ea typeface="ＭＳ Ｐゴシック" pitchFamily="34" charset="-128"/>
              </a:rPr>
              <a:t>atau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korup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marL="381000" indent="-381000" eaLnBrk="1" hangingPunct="1">
              <a:lnSpc>
                <a:spcPct val="75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Ordered data reconstruction – </a:t>
            </a:r>
            <a:r>
              <a:rPr lang="en-US" altLang="ja-JP" sz="2000" dirty="0" err="1" smtClean="0">
                <a:ea typeface="ＭＳ Ｐゴシック" pitchFamily="34" charset="-128"/>
              </a:rPr>
              <a:t>segmen</a:t>
            </a:r>
            <a:r>
              <a:rPr lang="en-US" altLang="ja-JP" sz="2000" dirty="0" smtClean="0">
                <a:ea typeface="ＭＳ Ｐゴシック" pitchFamily="34" charset="-128"/>
              </a:rPr>
              <a:t> yang </a:t>
            </a:r>
            <a:r>
              <a:rPr lang="en-US" altLang="ja-JP" sz="2000" dirty="0" err="1" smtClean="0">
                <a:ea typeface="ＭＳ Ｐゴシック" pitchFamily="34" charset="-128"/>
              </a:rPr>
              <a:t>dinomori</a:t>
            </a:r>
            <a:r>
              <a:rPr lang="en-US" altLang="ja-JP" sz="2000" dirty="0" smtClean="0">
                <a:ea typeface="ＭＳ Ｐゴシック" pitchFamily="34" charset="-128"/>
              </a:rPr>
              <a:t> dan </a:t>
            </a:r>
            <a:r>
              <a:rPr lang="en-US" altLang="ja-JP" sz="2000" dirty="0" err="1" smtClean="0">
                <a:ea typeface="ＭＳ Ｐゴシック" pitchFamily="34" charset="-128"/>
              </a:rPr>
              <a:t>berurut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marL="381000" indent="-381000" eaLnBrk="1" hangingPunct="1">
              <a:lnSpc>
                <a:spcPct val="75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Flow control  - </a:t>
            </a:r>
            <a:r>
              <a:rPr lang="en-US" altLang="ja-JP" sz="2000" dirty="0" err="1" smtClean="0">
                <a:ea typeface="ＭＳ Ｐゴシック" pitchFamily="34" charset="-128"/>
              </a:rPr>
              <a:t>Mengatur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jumlah</a:t>
            </a:r>
            <a:r>
              <a:rPr lang="en-US" altLang="ja-JP" sz="2000" dirty="0" smtClean="0">
                <a:ea typeface="ＭＳ Ｐゴシック" pitchFamily="34" charset="-128"/>
              </a:rPr>
              <a:t> data yang </a:t>
            </a:r>
            <a:r>
              <a:rPr lang="en-US" altLang="ja-JP" sz="2000" dirty="0" err="1" smtClean="0">
                <a:ea typeface="ＭＳ Ｐゴシック" pitchFamily="34" charset="-128"/>
              </a:rPr>
              <a:t>ditransmit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marL="381000" indent="-381000" eaLnBrk="1" hangingPunct="1">
              <a:lnSpc>
                <a:spcPct val="75000"/>
              </a:lnSpc>
            </a:pPr>
            <a:r>
              <a:rPr lang="en-US" altLang="ja-JP" sz="2000" dirty="0" err="1" smtClean="0">
                <a:ea typeface="ＭＳ Ｐゴシック" pitchFamily="34" charset="-128"/>
              </a:rPr>
              <a:t>Stateful</a:t>
            </a:r>
            <a:r>
              <a:rPr lang="en-US" altLang="ja-JP" sz="2000" dirty="0" smtClean="0">
                <a:ea typeface="ＭＳ Ｐゴシック" pitchFamily="34" charset="-128"/>
              </a:rPr>
              <a:t> protocol – </a:t>
            </a:r>
            <a:r>
              <a:rPr lang="en-US" altLang="ja-JP" sz="2000" dirty="0" err="1" smtClean="0">
                <a:ea typeface="ＭＳ Ｐゴシック" pitchFamily="34" charset="-128"/>
              </a:rPr>
              <a:t>Menjaga</a:t>
            </a:r>
            <a:r>
              <a:rPr lang="en-US" altLang="ja-JP" sz="2000" dirty="0" smtClean="0">
                <a:ea typeface="ＭＳ Ｐゴシック" pitchFamily="34" charset="-128"/>
              </a:rPr>
              <a:t> track </a:t>
            </a:r>
            <a:r>
              <a:rPr lang="en-US" altLang="ja-JP" sz="2000" dirty="0" err="1" smtClean="0">
                <a:ea typeface="ＭＳ Ｐゴシック" pitchFamily="34" charset="-128"/>
              </a:rPr>
              <a:t>dari</a:t>
            </a:r>
            <a:r>
              <a:rPr lang="en-US" altLang="ja-JP" sz="2000" dirty="0" smtClean="0">
                <a:ea typeface="ＭＳ Ｐゴシック" pitchFamily="34" charset="-128"/>
              </a:rPr>
              <a:t> session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 l="50534" t="40279" r="12877" b="30754"/>
          <a:stretch>
            <a:fillRect/>
          </a:stretch>
        </p:blipFill>
        <p:spPr bwMode="auto">
          <a:xfrm>
            <a:off x="2074863" y="4564063"/>
            <a:ext cx="4760912" cy="2119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5477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TCP dan UDP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Pendahuluan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UDP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655638" y="1501775"/>
            <a:ext cx="4060825" cy="4884738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User Datagram Protocol (UDP)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dirty="0" smtClean="0"/>
              <a:t>RFC 768</a:t>
            </a:r>
          </a:p>
          <a:p>
            <a:pPr>
              <a:defRPr/>
            </a:pPr>
            <a:r>
              <a:rPr lang="en-US" sz="2000" dirty="0" smtClean="0"/>
              <a:t>Connectionless</a:t>
            </a:r>
          </a:p>
          <a:p>
            <a:pPr>
              <a:defRPr/>
            </a:pPr>
            <a:r>
              <a:rPr lang="en-US" sz="2000" dirty="0" smtClean="0"/>
              <a:t>Unreliable delivery</a:t>
            </a:r>
          </a:p>
          <a:p>
            <a:pPr>
              <a:defRPr/>
            </a:pPr>
            <a:r>
              <a:rPr lang="en-US" sz="2000" dirty="0" smtClean="0"/>
              <a:t>No ordered data reconstruction</a:t>
            </a:r>
          </a:p>
          <a:p>
            <a:pPr>
              <a:defRPr/>
            </a:pPr>
            <a:r>
              <a:rPr lang="en-US" sz="2000" dirty="0" smtClean="0"/>
              <a:t>No flow control</a:t>
            </a:r>
          </a:p>
          <a:p>
            <a:pPr>
              <a:defRPr/>
            </a:pPr>
            <a:r>
              <a:rPr lang="en-US" sz="2000" dirty="0" smtClean="0"/>
              <a:t>Stateless protocol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Applications that use UDP:</a:t>
            </a:r>
          </a:p>
          <a:p>
            <a:pPr>
              <a:defRPr/>
            </a:pPr>
            <a:r>
              <a:rPr lang="en-US" sz="2000" dirty="0" smtClean="0"/>
              <a:t>Domain Name System (DNS)</a:t>
            </a:r>
          </a:p>
          <a:p>
            <a:pPr>
              <a:defRPr/>
            </a:pPr>
            <a:r>
              <a:rPr lang="en-US" sz="2000" dirty="0" smtClean="0"/>
              <a:t>Video Streaming</a:t>
            </a:r>
          </a:p>
          <a:p>
            <a:pPr>
              <a:defRPr/>
            </a:pPr>
            <a:r>
              <a:rPr lang="en-US" sz="2000" dirty="0" smtClean="0"/>
              <a:t>Voice over IP (VoIP)</a:t>
            </a: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sz="2000" b="1" dirty="0" smtClean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 l="51202" t="31712" r="14439" b="23312"/>
          <a:stretch>
            <a:fillRect/>
          </a:stretch>
        </p:blipFill>
        <p:spPr bwMode="auto">
          <a:xfrm>
            <a:off x="4748213" y="2192338"/>
            <a:ext cx="4105275" cy="371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7960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1022</Words>
  <Application>Microsoft Office PowerPoint</Application>
  <PresentationFormat>On-screen Show (4:3)</PresentationFormat>
  <Paragraphs>196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Chapter 7</vt:lpstr>
      <vt:lpstr>Chapter 7: Objectives</vt:lpstr>
      <vt:lpstr>Peran dari Layer Transport</vt:lpstr>
      <vt:lpstr>Transportasi Data Peran dari Layer Transport</vt:lpstr>
      <vt:lpstr>Transportasi Data Conversation Multiplexing</vt:lpstr>
      <vt:lpstr>Transportation Data Transport Layer Reliability</vt:lpstr>
      <vt:lpstr>TCP dan UDP Pendahuluan TCP</vt:lpstr>
      <vt:lpstr>TCP dan UDP Pendahuluan UDP</vt:lpstr>
      <vt:lpstr>TCP dan UDP Memisahkan Multiple Communications</vt:lpstr>
      <vt:lpstr>TCP dan UDP Port Addressing pada TCP dan UDP</vt:lpstr>
      <vt:lpstr>TCP dan UDP Port Addressing TCP dan UDP</vt:lpstr>
      <vt:lpstr>TCP dan UDP Port Addressing TCP dan UDP</vt:lpstr>
      <vt:lpstr>Komunikasi TCP Proses TCP Server</vt:lpstr>
      <vt:lpstr>TCP komunikasi Koneksi TCP, Establishment dan Termination</vt:lpstr>
      <vt:lpstr> Komunikasi TCP *NEED New Graphic for this dan next two slides TCP Three-Way Handshake – Step 1</vt:lpstr>
      <vt:lpstr> Komunikasi TCP TCP Three-Way Handshake – Step 2</vt:lpstr>
      <vt:lpstr> Komunikasi TCP TCP Three-Way Handshake – Step 3</vt:lpstr>
      <vt:lpstr>komunikasi TCP Terminasi Sesi TCP</vt:lpstr>
      <vt:lpstr>Reliability dan Flow Control TCP Reliability – Ordered Delivery</vt:lpstr>
      <vt:lpstr>TCP Reliability – Acknowledgement dan Window Size</vt:lpstr>
      <vt:lpstr>TCP Reliability dan Flow Control Window Size dan Acknowledgements</vt:lpstr>
      <vt:lpstr> Reliability dan Flow Control TCP Flow Control – Congestion Avoidance</vt:lpstr>
      <vt:lpstr>Reliability dan Flow Control TCP Reliability - Acknowledgements</vt:lpstr>
      <vt:lpstr> Komunikasi UDP UDP Low Overhead vs. Reliability</vt:lpstr>
      <vt:lpstr>Komunikasi UDP Datagram Reassembly</vt:lpstr>
      <vt:lpstr> Komunikasi UDP UDP Server dan Client Processes</vt:lpstr>
      <vt:lpstr> TCP atau UDP Aplikasi yang menggunakan TCP</vt:lpstr>
      <vt:lpstr> TCP or  UDP Apliakasi yang menggunakan UDP</vt:lpstr>
      <vt:lpstr>Chapter 7: 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Layer Transport</dc:title>
  <dc:creator>USER</dc:creator>
  <cp:lastModifiedBy>USER</cp:lastModifiedBy>
  <cp:revision>10</cp:revision>
  <dcterms:created xsi:type="dcterms:W3CDTF">2013-09-11T02:44:51Z</dcterms:created>
  <dcterms:modified xsi:type="dcterms:W3CDTF">2013-09-27T07:52:23Z</dcterms:modified>
</cp:coreProperties>
</file>